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64" r:id="rId3"/>
    <p:sldId id="257" r:id="rId4"/>
    <p:sldId id="258" r:id="rId5"/>
    <p:sldId id="259" r:id="rId6"/>
    <p:sldId id="260" r:id="rId7"/>
    <p:sldId id="261" r:id="rId8"/>
    <p:sldId id="266" r:id="rId9"/>
    <p:sldId id="263" r:id="rId10"/>
    <p:sldId id="267" r:id="rId11"/>
    <p:sldId id="265" r:id="rId12"/>
    <p:sldId id="268" r:id="rId13"/>
    <p:sldId id="284" r:id="rId14"/>
    <p:sldId id="285" r:id="rId15"/>
    <p:sldId id="269" r:id="rId16"/>
    <p:sldId id="278" r:id="rId17"/>
    <p:sldId id="275" r:id="rId18"/>
    <p:sldId id="279" r:id="rId19"/>
    <p:sldId id="280" r:id="rId20"/>
    <p:sldId id="274" r:id="rId21"/>
    <p:sldId id="277" r:id="rId22"/>
    <p:sldId id="272" r:id="rId23"/>
    <p:sldId id="282" r:id="rId24"/>
    <p:sldId id="281" r:id="rId25"/>
    <p:sldId id="271" r:id="rId26"/>
    <p:sldId id="273" r:id="rId27"/>
    <p:sldId id="270" r:id="rId28"/>
    <p:sldId id="276" r:id="rId29"/>
    <p:sldId id="262" r:id="rId30"/>
    <p:sldId id="28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9" d="100"/>
          <a:sy n="79" d="100"/>
        </p:scale>
        <p:origin x="120" y="7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DE87B85-810E-45D6-A8AF-6D19B0B9921A}"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F8B27-3047-4ACA-B4BD-ECA5B810982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442003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E87B85-810E-45D6-A8AF-6D19B0B9921A}"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F8B27-3047-4ACA-B4BD-ECA5B8109825}" type="slidenum">
              <a:rPr lang="en-US" smtClean="0"/>
              <a:t>‹#›</a:t>
            </a:fld>
            <a:endParaRPr lang="en-US"/>
          </a:p>
        </p:txBody>
      </p:sp>
    </p:spTree>
    <p:extLst>
      <p:ext uri="{BB962C8B-B14F-4D97-AF65-F5344CB8AC3E}">
        <p14:creationId xmlns:p14="http://schemas.microsoft.com/office/powerpoint/2010/main" val="347182737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E87B85-810E-45D6-A8AF-6D19B0B9921A}"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F8B27-3047-4ACA-B4BD-ECA5B8109825}"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621738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E87B85-810E-45D6-A8AF-6D19B0B9921A}"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F8B27-3047-4ACA-B4BD-ECA5B8109825}" type="slidenum">
              <a:rPr lang="en-US" smtClean="0"/>
              <a:t>‹#›</a:t>
            </a:fld>
            <a:endParaRPr lang="en-US"/>
          </a:p>
        </p:txBody>
      </p:sp>
    </p:spTree>
    <p:extLst>
      <p:ext uri="{BB962C8B-B14F-4D97-AF65-F5344CB8AC3E}">
        <p14:creationId xmlns:p14="http://schemas.microsoft.com/office/powerpoint/2010/main" val="371463960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E87B85-810E-45D6-A8AF-6D19B0B9921A}"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F8B27-3047-4ACA-B4BD-ECA5B810982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496367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E87B85-810E-45D6-A8AF-6D19B0B9921A}" type="datetimeFigureOut">
              <a:rPr lang="en-US" smtClean="0"/>
              <a:t>10/17/2015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F8B27-3047-4ACA-B4BD-ECA5B8109825}" type="slidenum">
              <a:rPr lang="en-US" smtClean="0"/>
              <a:t>‹#›</a:t>
            </a:fld>
            <a:endParaRPr lang="en-US"/>
          </a:p>
        </p:txBody>
      </p:sp>
    </p:spTree>
    <p:extLst>
      <p:ext uri="{BB962C8B-B14F-4D97-AF65-F5344CB8AC3E}">
        <p14:creationId xmlns:p14="http://schemas.microsoft.com/office/powerpoint/2010/main" val="235447060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E87B85-810E-45D6-A8AF-6D19B0B9921A}" type="datetimeFigureOut">
              <a:rPr lang="en-US" smtClean="0"/>
              <a:t>10/17/2015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AF8B27-3047-4ACA-B4BD-ECA5B8109825}" type="slidenum">
              <a:rPr lang="en-US" smtClean="0"/>
              <a:t>‹#›</a:t>
            </a:fld>
            <a:endParaRPr lang="en-US"/>
          </a:p>
        </p:txBody>
      </p:sp>
    </p:spTree>
    <p:extLst>
      <p:ext uri="{BB962C8B-B14F-4D97-AF65-F5344CB8AC3E}">
        <p14:creationId xmlns:p14="http://schemas.microsoft.com/office/powerpoint/2010/main" val="354881685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E87B85-810E-45D6-A8AF-6D19B0B9921A}" type="datetimeFigureOut">
              <a:rPr lang="en-US" smtClean="0"/>
              <a:t>10/17/2015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AF8B27-3047-4ACA-B4BD-ECA5B8109825}" type="slidenum">
              <a:rPr lang="en-US" smtClean="0"/>
              <a:t>‹#›</a:t>
            </a:fld>
            <a:endParaRPr lang="en-US"/>
          </a:p>
        </p:txBody>
      </p:sp>
    </p:spTree>
    <p:extLst>
      <p:ext uri="{BB962C8B-B14F-4D97-AF65-F5344CB8AC3E}">
        <p14:creationId xmlns:p14="http://schemas.microsoft.com/office/powerpoint/2010/main" val="128453020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E87B85-810E-45D6-A8AF-6D19B0B9921A}" type="datetimeFigureOut">
              <a:rPr lang="en-US" smtClean="0"/>
              <a:t>10/17/2015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AF8B27-3047-4ACA-B4BD-ECA5B8109825}" type="slidenum">
              <a:rPr lang="en-US" smtClean="0"/>
              <a:t>‹#›</a:t>
            </a:fld>
            <a:endParaRPr lang="en-US"/>
          </a:p>
        </p:txBody>
      </p:sp>
    </p:spTree>
    <p:extLst>
      <p:ext uri="{BB962C8B-B14F-4D97-AF65-F5344CB8AC3E}">
        <p14:creationId xmlns:p14="http://schemas.microsoft.com/office/powerpoint/2010/main" val="57367752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87B85-810E-45D6-A8AF-6D19B0B9921A}" type="datetimeFigureOut">
              <a:rPr lang="en-US" smtClean="0"/>
              <a:t>10/17/2015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F8B27-3047-4ACA-B4BD-ECA5B8109825}" type="slidenum">
              <a:rPr lang="en-US" smtClean="0"/>
              <a:t>‹#›</a:t>
            </a:fld>
            <a:endParaRPr lang="en-US"/>
          </a:p>
        </p:txBody>
      </p:sp>
    </p:spTree>
    <p:extLst>
      <p:ext uri="{BB962C8B-B14F-4D97-AF65-F5344CB8AC3E}">
        <p14:creationId xmlns:p14="http://schemas.microsoft.com/office/powerpoint/2010/main" val="183004093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87B85-810E-45D6-A8AF-6D19B0B9921A}" type="datetimeFigureOut">
              <a:rPr lang="en-US" smtClean="0"/>
              <a:t>10/17/2015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F8B27-3047-4ACA-B4BD-ECA5B810982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062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DE87B85-810E-45D6-A8AF-6D19B0B9921A}" type="datetimeFigureOut">
              <a:rPr lang="en-US" smtClean="0"/>
              <a:t>10/17/2015</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FAF8B27-3047-4ACA-B4BD-ECA5B8109825}"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629710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infantva.org/" TargetMode="External"/><Relationship Id="rId2" Type="http://schemas.openxmlformats.org/officeDocument/2006/relationships/hyperlink" Target="mailto:catherine.hancock@dbhds.virgini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exceptionalprek.weebly.com/" TargetMode="External"/><Relationship Id="rId2" Type="http://schemas.openxmlformats.org/officeDocument/2006/relationships/hyperlink" Target="mailto:slwhite@acpsweb.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Early Childhood for Special Learners</a:t>
            </a:r>
            <a:endParaRPr lang="en-US" dirty="0"/>
          </a:p>
        </p:txBody>
      </p:sp>
      <p:sp>
        <p:nvSpPr>
          <p:cNvPr id="3" name="Subtitle 2"/>
          <p:cNvSpPr>
            <a:spLocks noGrp="1"/>
          </p:cNvSpPr>
          <p:nvPr>
            <p:ph type="subTitle" idx="1"/>
          </p:nvPr>
        </p:nvSpPr>
        <p:spPr/>
        <p:txBody>
          <a:bodyPr/>
          <a:lstStyle/>
          <a:p>
            <a:r>
              <a:rPr lang="en-US" dirty="0" smtClean="0"/>
              <a:t>Working with Children with Exceptionalities in an Early Childhood Setting</a:t>
            </a:r>
            <a:endParaRPr lang="en-US" dirty="0"/>
          </a:p>
        </p:txBody>
      </p:sp>
    </p:spTree>
    <p:extLst>
      <p:ext uri="{BB962C8B-B14F-4D97-AF65-F5344CB8AC3E}">
        <p14:creationId xmlns:p14="http://schemas.microsoft.com/office/powerpoint/2010/main" val="1027076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a:t>
            </a:r>
            <a:r>
              <a:rPr lang="en-US" dirty="0" smtClean="0">
                <a:solidFill>
                  <a:srgbClr val="00B050"/>
                </a:solidFill>
              </a:rPr>
              <a:t>you</a:t>
            </a:r>
            <a:r>
              <a:rPr lang="en-US" dirty="0" smtClean="0"/>
              <a:t> need to know</a:t>
            </a:r>
            <a:endParaRPr lang="en-US" dirty="0"/>
          </a:p>
        </p:txBody>
      </p:sp>
      <p:sp>
        <p:nvSpPr>
          <p:cNvPr id="3" name="Content Placeholder 2"/>
          <p:cNvSpPr>
            <a:spLocks noGrp="1"/>
          </p:cNvSpPr>
          <p:nvPr>
            <p:ph idx="1"/>
          </p:nvPr>
        </p:nvSpPr>
        <p:spPr/>
        <p:txBody>
          <a:bodyPr/>
          <a:lstStyle/>
          <a:p>
            <a:r>
              <a:rPr lang="en-US" dirty="0" smtClean="0"/>
              <a:t>Early </a:t>
            </a:r>
            <a:r>
              <a:rPr lang="en-US" dirty="0"/>
              <a:t>intervention is critical.  Your role as one of the first caregivers of a child with ASD means that YOU may be the one who notices the symptoms, starts a much-needed conversation with a parent, or who points them to CHILDFIND.</a:t>
            </a:r>
          </a:p>
          <a:p>
            <a:r>
              <a:rPr lang="en-US" dirty="0">
                <a:solidFill>
                  <a:srgbClr val="7030A0"/>
                </a:solidFill>
              </a:rPr>
              <a:t>YOU are INVALUABLE.  </a:t>
            </a:r>
            <a:r>
              <a:rPr lang="en-US" dirty="0"/>
              <a:t>Your experience working with many children at the same developmental stage allows you to see delays or exceptions to normal child development that an inexperienced or unknowledgeable parent may not have noticed.  Here are </a:t>
            </a:r>
            <a:r>
              <a:rPr lang="en-US" u="sng" dirty="0"/>
              <a:t>some</a:t>
            </a:r>
            <a:r>
              <a:rPr lang="en-US" dirty="0"/>
              <a:t> things to look for.</a:t>
            </a:r>
          </a:p>
          <a:p>
            <a:endParaRPr lang="en-US" dirty="0"/>
          </a:p>
        </p:txBody>
      </p:sp>
    </p:spTree>
    <p:extLst>
      <p:ext uri="{BB962C8B-B14F-4D97-AF65-F5344CB8AC3E}">
        <p14:creationId xmlns:p14="http://schemas.microsoft.com/office/powerpoint/2010/main" val="24774247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3863" y="113000"/>
            <a:ext cx="2143125" cy="2143125"/>
          </a:xfrm>
          <a:prstGeom prst="rect">
            <a:avLst/>
          </a:prstGeom>
        </p:spPr>
      </p:pic>
      <p:sp>
        <p:nvSpPr>
          <p:cNvPr id="2" name="Title 1"/>
          <p:cNvSpPr>
            <a:spLocks noGrp="1"/>
          </p:cNvSpPr>
          <p:nvPr>
            <p:ph type="title"/>
          </p:nvPr>
        </p:nvSpPr>
        <p:spPr>
          <a:xfrm>
            <a:off x="1024128" y="113001"/>
            <a:ext cx="9720072" cy="1499616"/>
          </a:xfrm>
        </p:spPr>
        <p:txBody>
          <a:bodyPr/>
          <a:lstStyle/>
          <a:p>
            <a:pPr algn="ctr"/>
            <a:r>
              <a:rPr lang="en-US" dirty="0" smtClean="0"/>
              <a:t>A few Possible Red Flags</a:t>
            </a:r>
            <a:endParaRPr lang="en-US" dirty="0"/>
          </a:p>
        </p:txBody>
      </p:sp>
      <p:sp>
        <p:nvSpPr>
          <p:cNvPr id="3" name="Content Placeholder 2"/>
          <p:cNvSpPr>
            <a:spLocks noGrp="1"/>
          </p:cNvSpPr>
          <p:nvPr>
            <p:ph idx="1"/>
          </p:nvPr>
        </p:nvSpPr>
        <p:spPr>
          <a:xfrm>
            <a:off x="1024128" y="1184563"/>
            <a:ext cx="9720073" cy="5569528"/>
          </a:xfrm>
        </p:spPr>
        <p:txBody>
          <a:bodyPr>
            <a:normAutofit/>
          </a:bodyPr>
          <a:lstStyle/>
          <a:p>
            <a:pPr>
              <a:buFont typeface="Wingdings" panose="05000000000000000000" pitchFamily="2" charset="2"/>
              <a:buChar char="v"/>
            </a:pPr>
            <a:r>
              <a:rPr lang="en-US" dirty="0" smtClean="0"/>
              <a:t>Doesn’t respond to their name by 12 months</a:t>
            </a:r>
          </a:p>
          <a:p>
            <a:pPr>
              <a:buFont typeface="Wingdings" panose="05000000000000000000" pitchFamily="2" charset="2"/>
              <a:buChar char="v"/>
            </a:pPr>
            <a:r>
              <a:rPr lang="en-US" dirty="0" smtClean="0"/>
              <a:t>Doesn’t wave bye-bye, clap in excitement, or interact with caregivers by 12 months</a:t>
            </a:r>
          </a:p>
          <a:p>
            <a:pPr>
              <a:buFont typeface="Wingdings" panose="05000000000000000000" pitchFamily="2" charset="2"/>
              <a:buChar char="v"/>
            </a:pPr>
            <a:r>
              <a:rPr lang="en-US" dirty="0" smtClean="0"/>
              <a:t>Doesn’t point to objects of interest by 14 months (airplanes, animals, etc.)</a:t>
            </a:r>
          </a:p>
          <a:p>
            <a:pPr>
              <a:buFont typeface="Wingdings" panose="05000000000000000000" pitchFamily="2" charset="2"/>
              <a:buChar char="v"/>
            </a:pPr>
            <a:r>
              <a:rPr lang="en-US" dirty="0" smtClean="0"/>
              <a:t>Doesn’t pretend play by 18 months (feeding a doll or copying grownup behavior)</a:t>
            </a:r>
          </a:p>
          <a:p>
            <a:pPr>
              <a:buFont typeface="Wingdings" panose="05000000000000000000" pitchFamily="2" charset="2"/>
              <a:buChar char="v"/>
            </a:pPr>
            <a:r>
              <a:rPr lang="en-US" dirty="0" smtClean="0"/>
              <a:t>Avoids eye contact</a:t>
            </a:r>
          </a:p>
          <a:p>
            <a:pPr>
              <a:buFont typeface="Wingdings" panose="05000000000000000000" pitchFamily="2" charset="2"/>
              <a:buChar char="v"/>
            </a:pPr>
            <a:r>
              <a:rPr lang="en-US" dirty="0" smtClean="0"/>
              <a:t>Has a “flat affect” in facial expressions and/or voice (generally expressionless)</a:t>
            </a:r>
          </a:p>
          <a:p>
            <a:pPr>
              <a:buFont typeface="Wingdings" panose="05000000000000000000" pitchFamily="2" charset="2"/>
              <a:buChar char="v"/>
            </a:pPr>
            <a:r>
              <a:rPr lang="en-US" dirty="0" smtClean="0"/>
              <a:t>Prefers to be alone</a:t>
            </a:r>
          </a:p>
          <a:p>
            <a:pPr>
              <a:buFont typeface="Wingdings" panose="05000000000000000000" pitchFamily="2" charset="2"/>
              <a:buChar char="v"/>
            </a:pPr>
            <a:r>
              <a:rPr lang="en-US" dirty="0" smtClean="0"/>
              <a:t>Doesn’t speak, or</a:t>
            </a:r>
          </a:p>
          <a:p>
            <a:pPr>
              <a:buFont typeface="Wingdings" panose="05000000000000000000" pitchFamily="2" charset="2"/>
              <a:buChar char="v"/>
            </a:pPr>
            <a:r>
              <a:rPr lang="en-US" dirty="0" smtClean="0"/>
              <a:t>Exhibits speech delays or doesn’t seem to understand what is said to them</a:t>
            </a:r>
          </a:p>
          <a:p>
            <a:pPr>
              <a:buFont typeface="Wingdings" panose="05000000000000000000" pitchFamily="2" charset="2"/>
              <a:buChar char="v"/>
            </a:pPr>
            <a:r>
              <a:rPr lang="en-US" dirty="0" smtClean="0"/>
              <a:t>Uses objects atypically (spinning wheels on an upside-down car, lining up blocks)</a:t>
            </a:r>
          </a:p>
          <a:p>
            <a:pPr>
              <a:buFont typeface="Wingdings" panose="05000000000000000000" pitchFamily="2" charset="2"/>
              <a:buChar char="v"/>
            </a:pPr>
            <a:endParaRPr lang="en-US" dirty="0" smtClean="0"/>
          </a:p>
          <a:p>
            <a:pPr>
              <a:buFont typeface="Wingdings" panose="05000000000000000000" pitchFamily="2" charset="2"/>
              <a:buChar char="v"/>
            </a:pPr>
            <a:endParaRPr lang="en-US" dirty="0" smtClean="0"/>
          </a:p>
          <a:p>
            <a:pPr>
              <a:buFont typeface="Wingdings" panose="05000000000000000000" pitchFamily="2" charset="2"/>
              <a:buChar char="v"/>
            </a:pPr>
            <a:endParaRPr lang="en-US" dirty="0" smtClean="0"/>
          </a:p>
          <a:p>
            <a:pPr>
              <a:buFont typeface="Wingdings" panose="05000000000000000000" pitchFamily="2" charset="2"/>
              <a:buChar char="v"/>
            </a:pPr>
            <a:endParaRPr lang="en-US" dirty="0" smtClean="0"/>
          </a:p>
          <a:p>
            <a:pPr>
              <a:buFont typeface="Wingdings" panose="05000000000000000000" pitchFamily="2" charset="2"/>
              <a:buChar char="v"/>
            </a:pPr>
            <a:endParaRPr lang="en-US" dirty="0" smtClean="0"/>
          </a:p>
          <a:p>
            <a:pPr marL="0" indent="0">
              <a:buNone/>
            </a:pPr>
            <a:endParaRPr lang="en-US" dirty="0"/>
          </a:p>
        </p:txBody>
      </p:sp>
    </p:spTree>
    <p:extLst>
      <p:ext uri="{BB962C8B-B14F-4D97-AF65-F5344CB8AC3E}">
        <p14:creationId xmlns:p14="http://schemas.microsoft.com/office/powerpoint/2010/main" val="363942008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3863" y="113000"/>
            <a:ext cx="2143125" cy="2143125"/>
          </a:xfrm>
          <a:prstGeom prst="rect">
            <a:avLst/>
          </a:prstGeom>
        </p:spPr>
      </p:pic>
      <p:sp>
        <p:nvSpPr>
          <p:cNvPr id="2" name="Title 1"/>
          <p:cNvSpPr>
            <a:spLocks noGrp="1"/>
          </p:cNvSpPr>
          <p:nvPr>
            <p:ph type="title"/>
          </p:nvPr>
        </p:nvSpPr>
        <p:spPr>
          <a:xfrm>
            <a:off x="1003346" y="221535"/>
            <a:ext cx="9720072" cy="1499616"/>
          </a:xfrm>
        </p:spPr>
        <p:txBody>
          <a:bodyPr/>
          <a:lstStyle/>
          <a:p>
            <a:pPr algn="ctr"/>
            <a:r>
              <a:rPr lang="en-US" dirty="0"/>
              <a:t>A few Possible Red Flags</a:t>
            </a:r>
          </a:p>
        </p:txBody>
      </p:sp>
      <p:sp>
        <p:nvSpPr>
          <p:cNvPr id="3" name="Content Placeholder 2"/>
          <p:cNvSpPr>
            <a:spLocks noGrp="1"/>
          </p:cNvSpPr>
          <p:nvPr>
            <p:ph idx="1"/>
          </p:nvPr>
        </p:nvSpPr>
        <p:spPr>
          <a:xfrm>
            <a:off x="1024128" y="1537855"/>
            <a:ext cx="9720073" cy="4771505"/>
          </a:xfrm>
        </p:spPr>
        <p:txBody>
          <a:bodyPr/>
          <a:lstStyle/>
          <a:p>
            <a:pPr>
              <a:buFont typeface="Wingdings" panose="05000000000000000000" pitchFamily="2" charset="2"/>
              <a:buChar char="v"/>
            </a:pPr>
            <a:r>
              <a:rPr lang="en-US" dirty="0"/>
              <a:t>Seems overly sensitive OR </a:t>
            </a:r>
            <a:r>
              <a:rPr lang="en-US" dirty="0" err="1"/>
              <a:t>undersensitive</a:t>
            </a:r>
            <a:r>
              <a:rPr lang="en-US" dirty="0"/>
              <a:t> to senses (smells, sounds, textures, etc.)</a:t>
            </a:r>
          </a:p>
          <a:p>
            <a:pPr>
              <a:buFont typeface="Wingdings" panose="05000000000000000000" pitchFamily="2" charset="2"/>
              <a:buChar char="v"/>
            </a:pPr>
            <a:r>
              <a:rPr lang="en-US" dirty="0"/>
              <a:t>Doesn’t seem afraid of anything, or is afraid of </a:t>
            </a:r>
            <a:r>
              <a:rPr lang="en-US" dirty="0" smtClean="0"/>
              <a:t>everything</a:t>
            </a:r>
          </a:p>
          <a:p>
            <a:pPr>
              <a:buFont typeface="Wingdings" panose="05000000000000000000" pitchFamily="2" charset="2"/>
              <a:buChar char="v"/>
            </a:pPr>
            <a:r>
              <a:rPr lang="en-US" dirty="0"/>
              <a:t>Gets upset easily</a:t>
            </a:r>
          </a:p>
          <a:p>
            <a:pPr>
              <a:buFont typeface="Wingdings" panose="05000000000000000000" pitchFamily="2" charset="2"/>
              <a:buChar char="v"/>
            </a:pPr>
            <a:r>
              <a:rPr lang="en-US" dirty="0"/>
              <a:t>Has obsessive interests</a:t>
            </a:r>
          </a:p>
          <a:p>
            <a:pPr>
              <a:buFont typeface="Wingdings" panose="05000000000000000000" pitchFamily="2" charset="2"/>
              <a:buChar char="v"/>
            </a:pPr>
            <a:r>
              <a:rPr lang="en-US" dirty="0"/>
              <a:t>Echoes sounds or words </a:t>
            </a:r>
            <a:r>
              <a:rPr lang="en-US" dirty="0" smtClean="0"/>
              <a:t>excessively</a:t>
            </a:r>
          </a:p>
          <a:p>
            <a:pPr>
              <a:buFont typeface="Wingdings" panose="05000000000000000000" pitchFamily="2" charset="2"/>
              <a:buChar char="v"/>
            </a:pPr>
            <a:r>
              <a:rPr lang="en-US" dirty="0"/>
              <a:t>Seems “stuck” in a pattern of behavior such as flapping, spinning or rocking</a:t>
            </a:r>
          </a:p>
          <a:p>
            <a:pPr>
              <a:buFont typeface="Wingdings" panose="05000000000000000000" pitchFamily="2" charset="2"/>
              <a:buChar char="v"/>
            </a:pPr>
            <a:r>
              <a:rPr lang="en-US" dirty="0" smtClean="0"/>
              <a:t>Doesn’t like changes to routine</a:t>
            </a:r>
          </a:p>
          <a:p>
            <a:pPr>
              <a:buFont typeface="Wingdings" panose="05000000000000000000" pitchFamily="2" charset="2"/>
              <a:buChar char="v"/>
            </a:pPr>
            <a:r>
              <a:rPr lang="en-US" dirty="0" smtClean="0"/>
              <a:t>Tantrums frequently “for no apparent reason”</a:t>
            </a:r>
          </a:p>
          <a:p>
            <a:pPr>
              <a:buFont typeface="Wingdings" panose="05000000000000000000" pitchFamily="2" charset="2"/>
              <a:buChar char="v"/>
            </a:pPr>
            <a:r>
              <a:rPr lang="en-US" dirty="0" smtClean="0"/>
              <a:t>Sensory seeking behaviors such as banging, crashing, climbing</a:t>
            </a:r>
          </a:p>
          <a:p>
            <a:pPr>
              <a:buFont typeface="Wingdings" panose="05000000000000000000" pitchFamily="2" charset="2"/>
              <a:buChar char="v"/>
            </a:pPr>
            <a:r>
              <a:rPr lang="en-US" dirty="0" smtClean="0"/>
              <a:t>A motor that is stuck in high gear </a:t>
            </a: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2141819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Dangers to be aware of</a:t>
            </a:r>
            <a:endParaRPr lang="en-US" dirty="0"/>
          </a:p>
        </p:txBody>
      </p:sp>
      <p:sp>
        <p:nvSpPr>
          <p:cNvPr id="3" name="Content Placeholder 2"/>
          <p:cNvSpPr>
            <a:spLocks noGrp="1"/>
          </p:cNvSpPr>
          <p:nvPr>
            <p:ph idx="1"/>
          </p:nvPr>
        </p:nvSpPr>
        <p:spPr>
          <a:xfrm>
            <a:off x="1024128" y="1621536"/>
            <a:ext cx="9720073" cy="4687824"/>
          </a:xfrm>
        </p:spPr>
        <p:txBody>
          <a:bodyPr>
            <a:normAutofit fontScale="92500" lnSpcReduction="20000"/>
          </a:bodyPr>
          <a:lstStyle/>
          <a:p>
            <a:r>
              <a:rPr lang="en-US" dirty="0" err="1" smtClean="0"/>
              <a:t>Chidren</a:t>
            </a:r>
            <a:r>
              <a:rPr lang="en-US" dirty="0" smtClean="0"/>
              <a:t> with ASD do not understand what is and is not dangerous.  They are more likely to be the victim of:</a:t>
            </a:r>
          </a:p>
          <a:p>
            <a:r>
              <a:rPr lang="en-US" dirty="0" smtClean="0"/>
              <a:t>Drowning (one of the main causes of death in children with ASD)</a:t>
            </a:r>
          </a:p>
          <a:p>
            <a:r>
              <a:rPr lang="en-US" dirty="0" smtClean="0"/>
              <a:t>Poisoning</a:t>
            </a:r>
          </a:p>
          <a:p>
            <a:r>
              <a:rPr lang="en-US" dirty="0" smtClean="0"/>
              <a:t>Being hit by cars or being ejected during an accident due to dislike of seatbelts</a:t>
            </a:r>
          </a:p>
          <a:p>
            <a:r>
              <a:rPr lang="en-US" dirty="0" smtClean="0"/>
              <a:t>Falling from great heights</a:t>
            </a:r>
          </a:p>
          <a:p>
            <a:r>
              <a:rPr lang="en-US" dirty="0" smtClean="0"/>
              <a:t>Being bitten/injured by animals</a:t>
            </a:r>
          </a:p>
          <a:p>
            <a:r>
              <a:rPr lang="en-US" dirty="0"/>
              <a:t>Getting lost- they usually can’t tell an adult who they </a:t>
            </a:r>
            <a:r>
              <a:rPr lang="en-US" dirty="0" smtClean="0"/>
              <a:t>are when asked, </a:t>
            </a:r>
            <a:r>
              <a:rPr lang="en-US" dirty="0"/>
              <a:t>they often avoid people (hide), and they have no understanding of </a:t>
            </a:r>
            <a:r>
              <a:rPr lang="en-US" dirty="0" smtClean="0"/>
              <a:t>dangers such as traffic, water, chemicals, electricity, heights, etc.)</a:t>
            </a:r>
            <a:endParaRPr lang="en-US" dirty="0"/>
          </a:p>
          <a:p>
            <a:r>
              <a:rPr lang="en-US" dirty="0" smtClean="0"/>
              <a:t>Abduction</a:t>
            </a:r>
          </a:p>
          <a:p>
            <a:r>
              <a:rPr lang="en-US" dirty="0" smtClean="0"/>
              <a:t>Sexual abuse</a:t>
            </a:r>
          </a:p>
          <a:p>
            <a:r>
              <a:rPr lang="en-US" dirty="0" smtClean="0"/>
              <a:t>Bullying</a:t>
            </a:r>
          </a:p>
          <a:p>
            <a:endParaRPr lang="en-US" dirty="0" smtClean="0"/>
          </a:p>
          <a:p>
            <a:endParaRPr lang="en-US" dirty="0"/>
          </a:p>
        </p:txBody>
      </p:sp>
    </p:spTree>
    <p:extLst>
      <p:ext uri="{BB962C8B-B14F-4D97-AF65-F5344CB8AC3E}">
        <p14:creationId xmlns:p14="http://schemas.microsoft.com/office/powerpoint/2010/main" val="351831132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21920"/>
            <a:ext cx="9720072" cy="1011936"/>
          </a:xfrm>
        </p:spPr>
        <p:txBody>
          <a:bodyPr/>
          <a:lstStyle/>
          <a:p>
            <a:pPr algn="ctr"/>
            <a:r>
              <a:rPr lang="en-US" dirty="0" smtClean="0"/>
              <a:t>They just don’t understand</a:t>
            </a:r>
            <a:endParaRPr lang="en-US" dirty="0"/>
          </a:p>
        </p:txBody>
      </p:sp>
      <p:sp>
        <p:nvSpPr>
          <p:cNvPr id="3" name="Content Placeholder 2"/>
          <p:cNvSpPr>
            <a:spLocks noGrp="1"/>
          </p:cNvSpPr>
          <p:nvPr>
            <p:ph idx="1"/>
          </p:nvPr>
        </p:nvSpPr>
        <p:spPr>
          <a:xfrm>
            <a:off x="1024128" y="1024128"/>
            <a:ext cx="9720073" cy="5285232"/>
          </a:xfrm>
        </p:spPr>
        <p:txBody>
          <a:bodyPr>
            <a:normAutofit fontScale="92500" lnSpcReduction="10000"/>
          </a:bodyPr>
          <a:lstStyle/>
          <a:p>
            <a:r>
              <a:rPr lang="en-US" dirty="0" smtClean="0"/>
              <a:t>Children with ASD come up with their own “rules” because those rules are the way that they make sense of their world.  This is where the belief that they are “stubborn” comes from.</a:t>
            </a:r>
          </a:p>
          <a:p>
            <a:r>
              <a:rPr lang="en-US" dirty="0" smtClean="0"/>
              <a:t>The first way that they experience something, even a new word that they hear, is the way they expect it to be done from that point on.  That is their UNDERSTANDING of the new thing.</a:t>
            </a:r>
          </a:p>
          <a:p>
            <a:r>
              <a:rPr lang="en-US" dirty="0"/>
              <a:t>Children with ASD often “relive” the first experience, like a movie, every time they </a:t>
            </a:r>
            <a:r>
              <a:rPr lang="en-US" dirty="0" smtClean="0"/>
              <a:t>see/hear </a:t>
            </a:r>
            <a:r>
              <a:rPr lang="en-US" dirty="0"/>
              <a:t>something similar.</a:t>
            </a:r>
          </a:p>
          <a:p>
            <a:r>
              <a:rPr lang="en-US" dirty="0" smtClean="0"/>
              <a:t>-The first dog they meet may be sweet and let them pull their tail all day.  The second dog may bite them in the face.  They don’t understand that there are different types of dogs.  To them, all dogs are exactly the same.</a:t>
            </a:r>
          </a:p>
          <a:p>
            <a:r>
              <a:rPr lang="en-US" dirty="0" smtClean="0"/>
              <a:t>-The first time they hear the song “Happy Birthday to You” may have been overwhelming.  Now they freak out whenever they heard the tune- even in the greeting card section of Wal-Mart.</a:t>
            </a:r>
          </a:p>
          <a:p>
            <a:r>
              <a:rPr lang="en-US" dirty="0" smtClean="0"/>
              <a:t>-The first time they drank apple juice, they threw up because of an unrelated stomach virus.  Now, apple juice makes them gag if they see or smell it.</a:t>
            </a:r>
          </a:p>
          <a:p>
            <a:pPr algn="ctr"/>
            <a:r>
              <a:rPr lang="en-US" b="1" dirty="0" smtClean="0">
                <a:solidFill>
                  <a:srgbClr val="7030A0"/>
                </a:solidFill>
              </a:rPr>
              <a:t>WITH TIME, EXPOSURE TO DIFFERENT EXPERIENCES, AND SUPPORT, THIS CAN CHANGE FOR MANY CHILDREN.</a:t>
            </a:r>
            <a:r>
              <a:rPr lang="en-US" b="1" dirty="0" smtClean="0"/>
              <a:t> </a:t>
            </a:r>
          </a:p>
          <a:p>
            <a:endParaRPr lang="en-US" dirty="0" smtClean="0"/>
          </a:p>
          <a:p>
            <a:endParaRPr lang="en-US" dirty="0"/>
          </a:p>
        </p:txBody>
      </p:sp>
    </p:spTree>
    <p:extLst>
      <p:ext uri="{BB962C8B-B14F-4D97-AF65-F5344CB8AC3E}">
        <p14:creationId xmlns:p14="http://schemas.microsoft.com/office/powerpoint/2010/main" val="201327964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18073" y="1309255"/>
            <a:ext cx="2803827" cy="3826055"/>
          </a:xfrm>
          <a:prstGeom prst="rect">
            <a:avLst/>
          </a:prstGeom>
        </p:spPr>
      </p:pic>
      <p:sp>
        <p:nvSpPr>
          <p:cNvPr id="2" name="Title 1"/>
          <p:cNvSpPr>
            <a:spLocks noGrp="1"/>
          </p:cNvSpPr>
          <p:nvPr>
            <p:ph type="title"/>
          </p:nvPr>
        </p:nvSpPr>
        <p:spPr/>
        <p:txBody>
          <a:bodyPr/>
          <a:lstStyle/>
          <a:p>
            <a:pPr algn="ctr"/>
            <a:r>
              <a:rPr lang="en-US" dirty="0" smtClean="0"/>
              <a:t>Stressors (triggers) </a:t>
            </a:r>
            <a:r>
              <a:rPr lang="en-US" dirty="0" smtClean="0"/>
              <a:t>for children with </a:t>
            </a:r>
            <a:r>
              <a:rPr lang="en-US" dirty="0" err="1" smtClean="0"/>
              <a:t>asd</a:t>
            </a:r>
            <a:endParaRPr lang="en-US" dirty="0"/>
          </a:p>
        </p:txBody>
      </p:sp>
      <p:sp>
        <p:nvSpPr>
          <p:cNvPr id="3" name="Content Placeholder 2"/>
          <p:cNvSpPr>
            <a:spLocks noGrp="1"/>
          </p:cNvSpPr>
          <p:nvPr>
            <p:ph idx="1"/>
          </p:nvPr>
        </p:nvSpPr>
        <p:spPr>
          <a:xfrm>
            <a:off x="1024128" y="1610591"/>
            <a:ext cx="9720073" cy="4698769"/>
          </a:xfrm>
        </p:spPr>
        <p:txBody>
          <a:bodyPr>
            <a:normAutofit lnSpcReduction="10000"/>
          </a:bodyPr>
          <a:lstStyle/>
          <a:p>
            <a:pPr marL="0" indent="0">
              <a:buNone/>
            </a:pPr>
            <a:r>
              <a:rPr lang="en-US" dirty="0" smtClean="0"/>
              <a:t>Children with ASD often have difficulty with things that their peers do not.  This leads to stress that they may not have the ability to communicate or to cope with on their own, such as</a:t>
            </a:r>
          </a:p>
          <a:p>
            <a:pPr>
              <a:buFont typeface="Courier New" panose="02070309020205020404" pitchFamily="49" charset="0"/>
              <a:buChar char="o"/>
            </a:pPr>
            <a:r>
              <a:rPr lang="en-US" dirty="0" smtClean="0"/>
              <a:t>Passage of </a:t>
            </a:r>
            <a:r>
              <a:rPr lang="en-US" dirty="0" smtClean="0"/>
              <a:t>TIME </a:t>
            </a:r>
            <a:r>
              <a:rPr lang="en-US" dirty="0" smtClean="0"/>
              <a:t>(WHEN something will happen, waiting)</a:t>
            </a:r>
          </a:p>
          <a:p>
            <a:pPr>
              <a:buFont typeface="Courier New" panose="02070309020205020404" pitchFamily="49" charset="0"/>
              <a:buChar char="o"/>
            </a:pPr>
            <a:r>
              <a:rPr lang="en-US" dirty="0" smtClean="0"/>
              <a:t>Fear (not understanding their world)</a:t>
            </a:r>
          </a:p>
          <a:p>
            <a:pPr>
              <a:buFont typeface="Courier New" panose="02070309020205020404" pitchFamily="49" charset="0"/>
              <a:buChar char="o"/>
            </a:pPr>
            <a:r>
              <a:rPr lang="en-US" dirty="0" smtClean="0"/>
              <a:t>The inability to filter out environmental stressors such as buzzing, temperature, wetness, texture, smells, or the itch of a bug bite</a:t>
            </a:r>
          </a:p>
          <a:p>
            <a:pPr>
              <a:buFont typeface="Courier New" panose="02070309020205020404" pitchFamily="49" charset="0"/>
              <a:buChar char="o"/>
            </a:pPr>
            <a:r>
              <a:rPr lang="en-US" dirty="0" smtClean="0"/>
              <a:t>An unmet need such as a wet diaper, illness, fear, or an unanswered question</a:t>
            </a:r>
          </a:p>
          <a:p>
            <a:pPr>
              <a:buFont typeface="Courier New" panose="02070309020205020404" pitchFamily="49" charset="0"/>
              <a:buChar char="o"/>
            </a:pPr>
            <a:r>
              <a:rPr lang="en-US" dirty="0" smtClean="0"/>
              <a:t>A change in routine (holidays, being picked up by a different parent, a fire drill, etc.) or just a change </a:t>
            </a:r>
            <a:r>
              <a:rPr lang="en-US" dirty="0" smtClean="0"/>
              <a:t>from what they are currently enjoying </a:t>
            </a:r>
            <a:r>
              <a:rPr lang="en-US" dirty="0" smtClean="0"/>
              <a:t>(transition)</a:t>
            </a:r>
          </a:p>
          <a:p>
            <a:pPr>
              <a:buFont typeface="Courier New" panose="02070309020205020404" pitchFamily="49" charset="0"/>
              <a:buChar char="o"/>
            </a:pPr>
            <a:r>
              <a:rPr lang="en-US" dirty="0" smtClean="0"/>
              <a:t>Inability to do something that they want to be able to do, like COMMUNICATE!</a:t>
            </a:r>
          </a:p>
          <a:p>
            <a:pPr>
              <a:buFont typeface="Courier New" panose="02070309020205020404" pitchFamily="49" charset="0"/>
              <a:buChar char="o"/>
            </a:pPr>
            <a:r>
              <a:rPr lang="en-US" dirty="0" smtClean="0"/>
              <a:t>Proprioceptive/vestibular confusion (where their body is in relation to the world) </a:t>
            </a:r>
          </a:p>
          <a:p>
            <a:pPr>
              <a:buFont typeface="Courier New" panose="02070309020205020404" pitchFamily="49" charset="0"/>
              <a:buChar char="o"/>
            </a:pPr>
            <a:endParaRPr lang="en-US" dirty="0"/>
          </a:p>
        </p:txBody>
      </p:sp>
    </p:spTree>
    <p:extLst>
      <p:ext uri="{BB962C8B-B14F-4D97-AF65-F5344CB8AC3E}">
        <p14:creationId xmlns:p14="http://schemas.microsoft.com/office/powerpoint/2010/main" val="307108642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Tantrums vs. meltdowns</a:t>
            </a:r>
            <a:endParaRPr lang="en-US" dirty="0"/>
          </a:p>
        </p:txBody>
      </p:sp>
      <p:sp>
        <p:nvSpPr>
          <p:cNvPr id="3" name="Content Placeholder 2"/>
          <p:cNvSpPr>
            <a:spLocks noGrp="1"/>
          </p:cNvSpPr>
          <p:nvPr>
            <p:ph idx="1"/>
          </p:nvPr>
        </p:nvSpPr>
        <p:spPr/>
        <p:txBody>
          <a:bodyPr>
            <a:normAutofit lnSpcReduction="10000"/>
          </a:bodyPr>
          <a:lstStyle/>
          <a:p>
            <a:r>
              <a:rPr lang="en-US" dirty="0" smtClean="0"/>
              <a:t>A tantrum is a choice.  The child is in control of their behavior and is trying to control a situation or tell you something.  They can stop the tantrum any time they want to.</a:t>
            </a:r>
          </a:p>
          <a:p>
            <a:r>
              <a:rPr lang="en-US" dirty="0" smtClean="0"/>
              <a:t>If a child stops screaming the minute that they get what they want, it’s a tantrum.</a:t>
            </a:r>
          </a:p>
          <a:p>
            <a:r>
              <a:rPr lang="en-US" dirty="0" smtClean="0"/>
              <a:t>The most common causes of a tantrum are control-seeking or attention-seeking (or both). Find your patience!  </a:t>
            </a:r>
            <a:r>
              <a:rPr lang="en-US" u="sng" dirty="0" smtClean="0"/>
              <a:t>This is a teachable moment.</a:t>
            </a:r>
            <a:endParaRPr lang="en-US" u="sng" dirty="0"/>
          </a:p>
          <a:p>
            <a:endParaRPr lang="en-US" dirty="0" smtClean="0"/>
          </a:p>
          <a:p>
            <a:r>
              <a:rPr lang="en-US" dirty="0" smtClean="0"/>
              <a:t>A meltdown is when a child has lost control of their ability to start or stop a behavior.  It is usually a response to fear, pain, or overstimulation.  Imagine if you couldn’t stop a painful feeling from bombarding you constantly. Eventually, you would just “lose it”.</a:t>
            </a:r>
          </a:p>
          <a:p>
            <a:r>
              <a:rPr lang="en-US" dirty="0" smtClean="0"/>
              <a:t>If there is NO apparent reason for the behavior and the child’s wants and needs have been met, and they are still screaming, it’s a meltdown</a:t>
            </a:r>
            <a:r>
              <a:rPr lang="en-US" dirty="0" smtClean="0"/>
              <a:t>. Find your compassion!</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638" y="313459"/>
            <a:ext cx="2447925" cy="186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2903" y="313459"/>
            <a:ext cx="26193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35739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Tantrum strategies</a:t>
            </a:r>
            <a:endParaRPr lang="en-US" dirty="0"/>
          </a:p>
        </p:txBody>
      </p:sp>
      <p:sp>
        <p:nvSpPr>
          <p:cNvPr id="3" name="Content Placeholder 2"/>
          <p:cNvSpPr>
            <a:spLocks noGrp="1"/>
          </p:cNvSpPr>
          <p:nvPr>
            <p:ph idx="1"/>
          </p:nvPr>
        </p:nvSpPr>
        <p:spPr>
          <a:xfrm>
            <a:off x="1024128" y="1652155"/>
            <a:ext cx="9720073" cy="4657205"/>
          </a:xfrm>
        </p:spPr>
        <p:txBody>
          <a:bodyPr>
            <a:normAutofit/>
          </a:bodyPr>
          <a:lstStyle/>
          <a:p>
            <a:r>
              <a:rPr lang="en-US" dirty="0" smtClean="0"/>
              <a:t>Stay calm.</a:t>
            </a:r>
          </a:p>
          <a:p>
            <a:r>
              <a:rPr lang="en-US" dirty="0" smtClean="0"/>
              <a:t>Keep them safe and other children safe too!</a:t>
            </a:r>
          </a:p>
          <a:p>
            <a:r>
              <a:rPr lang="en-US" dirty="0" smtClean="0"/>
              <a:t>Stay silent.  They can’t hear you anyway.</a:t>
            </a:r>
          </a:p>
          <a:p>
            <a:r>
              <a:rPr lang="en-US" dirty="0" smtClean="0"/>
              <a:t>Avoid direct eye contact.</a:t>
            </a:r>
          </a:p>
          <a:p>
            <a:r>
              <a:rPr lang="en-US" dirty="0" smtClean="0"/>
              <a:t>Scan for stressors, including on the child’s body.  Remove stressors if you can.</a:t>
            </a:r>
          </a:p>
          <a:p>
            <a:r>
              <a:rPr lang="en-US" dirty="0" smtClean="0"/>
              <a:t>Physiological changes are amazing at helping them to reset.</a:t>
            </a:r>
          </a:p>
          <a:p>
            <a:r>
              <a:rPr lang="en-US" dirty="0" smtClean="0"/>
              <a:t>Ignore it if they just want attention, but be sure that this is the function of their behavior.</a:t>
            </a:r>
          </a:p>
          <a:p>
            <a:r>
              <a:rPr lang="en-US" dirty="0" smtClean="0"/>
              <a:t>Try not to touch them unless it’s a comfort.  It usually isn’t!</a:t>
            </a:r>
          </a:p>
          <a:p>
            <a:r>
              <a:rPr lang="en-US" dirty="0" smtClean="0"/>
              <a:t>WHEN THEY ARE CALM, teach them a better way.</a:t>
            </a:r>
          </a:p>
          <a:p>
            <a:pPr marL="0" indent="0">
              <a:buNone/>
            </a:pPr>
            <a:endParaRPr lang="en-US" dirty="0" smtClean="0"/>
          </a:p>
        </p:txBody>
      </p:sp>
    </p:spTree>
    <p:extLst>
      <p:ext uri="{BB962C8B-B14F-4D97-AF65-F5344CB8AC3E}">
        <p14:creationId xmlns:p14="http://schemas.microsoft.com/office/powerpoint/2010/main" val="309235174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Meltdown strategies</a:t>
            </a:r>
            <a:endParaRPr lang="en-US" dirty="0"/>
          </a:p>
        </p:txBody>
      </p:sp>
      <p:sp>
        <p:nvSpPr>
          <p:cNvPr id="3" name="Content Placeholder 2"/>
          <p:cNvSpPr>
            <a:spLocks noGrp="1"/>
          </p:cNvSpPr>
          <p:nvPr>
            <p:ph idx="1"/>
          </p:nvPr>
        </p:nvSpPr>
        <p:spPr/>
        <p:txBody>
          <a:bodyPr/>
          <a:lstStyle/>
          <a:p>
            <a:pPr marL="0" indent="0">
              <a:buNone/>
            </a:pPr>
            <a:r>
              <a:rPr lang="en-US" dirty="0" smtClean="0"/>
              <a:t>Handled mostly like tantrums, except please don’t ignore them.</a:t>
            </a:r>
          </a:p>
          <a:p>
            <a:pPr marL="0" indent="0">
              <a:buNone/>
            </a:pPr>
            <a:r>
              <a:rPr lang="en-US" dirty="0" smtClean="0"/>
              <a:t>Physiological changes can be very helpful.</a:t>
            </a:r>
          </a:p>
          <a:p>
            <a:pPr marL="0" indent="0">
              <a:buNone/>
            </a:pPr>
            <a:r>
              <a:rPr lang="en-US" dirty="0" smtClean="0"/>
              <a:t>Sometimes all you can do is keep them safe until they get it out of their system.</a:t>
            </a:r>
          </a:p>
          <a:p>
            <a:pPr marL="0" indent="0">
              <a:buNone/>
            </a:pPr>
            <a:r>
              <a:rPr lang="en-US" dirty="0" smtClean="0"/>
              <a:t>When they are receptive, comfort them.  Meltdowns are traumatic for them.  Imagine if you lost control of your body for a while.</a:t>
            </a:r>
          </a:p>
          <a:p>
            <a:pPr marL="0" indent="0">
              <a:buNone/>
            </a:pPr>
            <a:endParaRPr lang="en-US" dirty="0"/>
          </a:p>
          <a:p>
            <a:pPr marL="0" indent="0">
              <a:buNone/>
            </a:pPr>
            <a:endParaRPr lang="en-US" dirty="0" smtClean="0"/>
          </a:p>
          <a:p>
            <a:pPr marL="0" indent="0">
              <a:buNone/>
            </a:pPr>
            <a:r>
              <a:rPr lang="en-US" dirty="0" smtClean="0"/>
              <a:t>With both tantrums and meltdowns, ABC data is very helpful in preventing more in the future.</a:t>
            </a:r>
          </a:p>
          <a:p>
            <a:pPr marL="0" indent="0">
              <a:buNone/>
            </a:pPr>
            <a:endParaRPr lang="en-US" dirty="0"/>
          </a:p>
        </p:txBody>
      </p:sp>
    </p:spTree>
    <p:extLst>
      <p:ext uri="{BB962C8B-B14F-4D97-AF65-F5344CB8AC3E}">
        <p14:creationId xmlns:p14="http://schemas.microsoft.com/office/powerpoint/2010/main" val="282733266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solidFill>
                  <a:srgbClr val="C00000"/>
                </a:solidFill>
              </a:rPr>
              <a:t>A</a:t>
            </a:r>
            <a:r>
              <a:rPr lang="en-US" dirty="0" err="1" smtClean="0">
                <a:solidFill>
                  <a:srgbClr val="FFC000"/>
                </a:solidFill>
              </a:rPr>
              <a:t>b</a:t>
            </a:r>
            <a:r>
              <a:rPr lang="en-US" dirty="0" err="1" smtClean="0">
                <a:solidFill>
                  <a:srgbClr val="00B0F0"/>
                </a:solidFill>
              </a:rPr>
              <a:t>c</a:t>
            </a:r>
            <a:r>
              <a:rPr lang="en-US" dirty="0" smtClean="0"/>
              <a:t> data</a:t>
            </a:r>
            <a:endParaRPr lang="en-US" dirty="0"/>
          </a:p>
        </p:txBody>
      </p:sp>
      <p:sp>
        <p:nvSpPr>
          <p:cNvPr id="3" name="Content Placeholder 2"/>
          <p:cNvSpPr>
            <a:spLocks noGrp="1"/>
          </p:cNvSpPr>
          <p:nvPr>
            <p:ph idx="1"/>
          </p:nvPr>
        </p:nvSpPr>
        <p:spPr>
          <a:xfrm>
            <a:off x="1024128" y="1620982"/>
            <a:ext cx="9720073" cy="4688378"/>
          </a:xfrm>
        </p:spPr>
        <p:txBody>
          <a:bodyPr>
            <a:normAutofit/>
          </a:bodyPr>
          <a:lstStyle/>
          <a:p>
            <a:endParaRPr lang="en-US" dirty="0" smtClean="0"/>
          </a:p>
          <a:p>
            <a:pPr marL="0" indent="0">
              <a:buNone/>
            </a:pPr>
            <a:r>
              <a:rPr lang="en-US" dirty="0" smtClean="0">
                <a:solidFill>
                  <a:srgbClr val="FF0000"/>
                </a:solidFill>
              </a:rPr>
              <a:t>A</a:t>
            </a:r>
            <a:r>
              <a:rPr lang="en-US" dirty="0" smtClean="0"/>
              <a:t>ntecedent- what happens right before- what the kid or other people did</a:t>
            </a:r>
          </a:p>
          <a:p>
            <a:pPr marL="0" indent="0">
              <a:buNone/>
            </a:pPr>
            <a:r>
              <a:rPr lang="en-US" dirty="0" smtClean="0">
                <a:solidFill>
                  <a:srgbClr val="FFC000"/>
                </a:solidFill>
              </a:rPr>
              <a:t>B</a:t>
            </a:r>
            <a:r>
              <a:rPr lang="en-US" dirty="0" smtClean="0"/>
              <a:t>ehavior- what the kid did</a:t>
            </a:r>
          </a:p>
          <a:p>
            <a:pPr marL="0" indent="0">
              <a:buNone/>
            </a:pPr>
            <a:r>
              <a:rPr lang="en-US" dirty="0" smtClean="0">
                <a:solidFill>
                  <a:srgbClr val="00B0F0"/>
                </a:solidFill>
              </a:rPr>
              <a:t>C</a:t>
            </a:r>
            <a:r>
              <a:rPr lang="en-US" dirty="0" smtClean="0"/>
              <a:t>onsequence- what happened immediately after the behavior- what the kid did, what other people did, etc</a:t>
            </a:r>
            <a:r>
              <a:rPr lang="en-US" dirty="0" smtClean="0"/>
              <a:t>.  A consequence is just an effect- it is not necessarily a punishment!  Often, it’s an </a:t>
            </a:r>
            <a:r>
              <a:rPr lang="en-US" u="sng" dirty="0" smtClean="0"/>
              <a:t>unintentional reward </a:t>
            </a:r>
            <a:r>
              <a:rPr lang="en-US" dirty="0" smtClean="0"/>
              <a:t>(like when the adult gives in).</a:t>
            </a:r>
            <a:endParaRPr lang="en-US" dirty="0" smtClean="0"/>
          </a:p>
          <a:p>
            <a:pPr marL="0" indent="0">
              <a:buNone/>
            </a:pPr>
            <a:r>
              <a:rPr lang="en-US" dirty="0" smtClean="0"/>
              <a:t>Use </a:t>
            </a:r>
            <a:r>
              <a:rPr lang="en-US" dirty="0" smtClean="0"/>
              <a:t>any </a:t>
            </a:r>
            <a:r>
              <a:rPr lang="en-US" dirty="0" smtClean="0"/>
              <a:t>written system </a:t>
            </a:r>
            <a:r>
              <a:rPr lang="en-US" dirty="0" smtClean="0"/>
              <a:t>that makes sense to you where you record specific information about what happens before, during and immediately after a tantrum or meltdown.  You will be able to look back and see patterns.</a:t>
            </a:r>
          </a:p>
          <a:p>
            <a:pPr marL="0" indent="0">
              <a:buNone/>
            </a:pPr>
            <a:r>
              <a:rPr lang="en-US" dirty="0" smtClean="0"/>
              <a:t>Look </a:t>
            </a:r>
            <a:r>
              <a:rPr lang="en-US" dirty="0" smtClean="0"/>
              <a:t>for patterns- 5W’s are very helpful</a:t>
            </a:r>
          </a:p>
          <a:p>
            <a:pPr marL="0" indent="0">
              <a:buNone/>
            </a:pPr>
            <a:r>
              <a:rPr lang="en-US" dirty="0" smtClean="0"/>
              <a:t>Change the A’s and C’s to find a better way!</a:t>
            </a:r>
            <a:endParaRPr lang="en-US" dirty="0"/>
          </a:p>
        </p:txBody>
      </p:sp>
    </p:spTree>
    <p:extLst>
      <p:ext uri="{BB962C8B-B14F-4D97-AF65-F5344CB8AC3E}">
        <p14:creationId xmlns:p14="http://schemas.microsoft.com/office/powerpoint/2010/main" val="269806072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Introductions</a:t>
            </a:r>
            <a:endParaRPr lang="en-US" dirty="0"/>
          </a:p>
        </p:txBody>
      </p:sp>
      <p:sp>
        <p:nvSpPr>
          <p:cNvPr id="3" name="Content Placeholder 2"/>
          <p:cNvSpPr>
            <a:spLocks noGrp="1"/>
          </p:cNvSpPr>
          <p:nvPr>
            <p:ph idx="1"/>
          </p:nvPr>
        </p:nvSpPr>
        <p:spPr/>
        <p:txBody>
          <a:bodyPr/>
          <a:lstStyle/>
          <a:p>
            <a:pPr marL="0" indent="0">
              <a:buNone/>
            </a:pPr>
            <a:r>
              <a:rPr lang="en-US" dirty="0" smtClean="0"/>
              <a:t>Who I am.</a:t>
            </a:r>
          </a:p>
          <a:p>
            <a:pPr marL="0" indent="0">
              <a:buNone/>
            </a:pPr>
            <a:r>
              <a:rPr lang="en-US" dirty="0" smtClean="0"/>
              <a:t>What I am not.</a:t>
            </a:r>
          </a:p>
          <a:p>
            <a:pPr marL="0" indent="0">
              <a:buNone/>
            </a:pPr>
            <a:r>
              <a:rPr lang="en-US" dirty="0" smtClean="0"/>
              <a:t>What I wish I was. (And, maybe one day I WILL be!)</a:t>
            </a:r>
          </a:p>
          <a:p>
            <a:pPr marL="0" indent="0">
              <a:buNone/>
            </a:pPr>
            <a:endParaRPr lang="en-US" dirty="0"/>
          </a:p>
          <a:p>
            <a:pPr marL="0" indent="0">
              <a:buNone/>
            </a:pPr>
            <a:r>
              <a:rPr lang="en-US" dirty="0" smtClean="0"/>
              <a:t>Tell me about YOU!!!</a:t>
            </a:r>
            <a:endParaRPr lang="en-US" dirty="0"/>
          </a:p>
        </p:txBody>
      </p:sp>
    </p:spTree>
    <p:extLst>
      <p:ext uri="{BB962C8B-B14F-4D97-AF65-F5344CB8AC3E}">
        <p14:creationId xmlns:p14="http://schemas.microsoft.com/office/powerpoint/2010/main" val="20133976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1337" y="1586069"/>
            <a:ext cx="11375903" cy="4928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003346" y="86453"/>
            <a:ext cx="9720072" cy="1499616"/>
          </a:xfrm>
        </p:spPr>
        <p:txBody>
          <a:bodyPr/>
          <a:lstStyle/>
          <a:p>
            <a:pPr algn="ctr"/>
            <a:r>
              <a:rPr lang="en-US" dirty="0" smtClean="0"/>
              <a:t>Smokescreens</a:t>
            </a:r>
            <a:endParaRPr lang="en-US" dirty="0"/>
          </a:p>
        </p:txBody>
      </p:sp>
      <p:sp>
        <p:nvSpPr>
          <p:cNvPr id="7" name="TextBox 6"/>
          <p:cNvSpPr txBox="1"/>
          <p:nvPr/>
        </p:nvSpPr>
        <p:spPr>
          <a:xfrm>
            <a:off x="716972" y="1153392"/>
            <a:ext cx="10775001" cy="369332"/>
          </a:xfrm>
          <a:prstGeom prst="rect">
            <a:avLst/>
          </a:prstGeom>
          <a:noFill/>
        </p:spPr>
        <p:txBody>
          <a:bodyPr wrap="none" rtlCol="0">
            <a:spAutoFit/>
          </a:bodyPr>
          <a:lstStyle/>
          <a:p>
            <a:r>
              <a:rPr lang="en-US" dirty="0" smtClean="0"/>
              <a:t>Any sight, sound, smell or sensory experience that helps to drown out an unwanted experience. </a:t>
            </a:r>
            <a:r>
              <a:rPr lang="en-US" b="1" dirty="0" smtClean="0">
                <a:solidFill>
                  <a:srgbClr val="7030A0"/>
                </a:solidFill>
              </a:rPr>
              <a:t>Kids already do this!</a:t>
            </a:r>
            <a:endParaRPr lang="en-US" b="1" dirty="0">
              <a:solidFill>
                <a:srgbClr val="7030A0"/>
              </a:solidFill>
            </a:endParaRPr>
          </a:p>
        </p:txBody>
      </p:sp>
      <p:sp>
        <p:nvSpPr>
          <p:cNvPr id="8" name="TextBox 7"/>
          <p:cNvSpPr txBox="1"/>
          <p:nvPr/>
        </p:nvSpPr>
        <p:spPr>
          <a:xfrm>
            <a:off x="716972" y="2971800"/>
            <a:ext cx="3307316" cy="369332"/>
          </a:xfrm>
          <a:prstGeom prst="rect">
            <a:avLst/>
          </a:prstGeom>
          <a:noFill/>
        </p:spPr>
        <p:txBody>
          <a:bodyPr wrap="none" rtlCol="0">
            <a:spAutoFit/>
          </a:bodyPr>
          <a:lstStyle/>
          <a:p>
            <a:r>
              <a:rPr lang="en-US" dirty="0" smtClean="0"/>
              <a:t>Sounds- music, singing, white noise</a:t>
            </a:r>
            <a:endParaRPr lang="en-US" dirty="0"/>
          </a:p>
        </p:txBody>
      </p:sp>
      <p:sp>
        <p:nvSpPr>
          <p:cNvPr id="9" name="TextBox 8"/>
          <p:cNvSpPr txBox="1"/>
          <p:nvPr/>
        </p:nvSpPr>
        <p:spPr>
          <a:xfrm>
            <a:off x="6691745" y="2150918"/>
            <a:ext cx="3723007" cy="369332"/>
          </a:xfrm>
          <a:prstGeom prst="rect">
            <a:avLst/>
          </a:prstGeom>
          <a:noFill/>
        </p:spPr>
        <p:txBody>
          <a:bodyPr wrap="none" rtlCol="0">
            <a:spAutoFit/>
          </a:bodyPr>
          <a:lstStyle/>
          <a:p>
            <a:r>
              <a:rPr lang="en-US" dirty="0" smtClean="0"/>
              <a:t>Sights- something they enjoy, darkness</a:t>
            </a:r>
            <a:endParaRPr lang="en-US" dirty="0"/>
          </a:p>
        </p:txBody>
      </p:sp>
      <p:sp>
        <p:nvSpPr>
          <p:cNvPr id="10" name="TextBox 9"/>
          <p:cNvSpPr txBox="1"/>
          <p:nvPr/>
        </p:nvSpPr>
        <p:spPr>
          <a:xfrm>
            <a:off x="7502235" y="5292251"/>
            <a:ext cx="3794565" cy="369332"/>
          </a:xfrm>
          <a:prstGeom prst="rect">
            <a:avLst/>
          </a:prstGeom>
          <a:noFill/>
        </p:spPr>
        <p:txBody>
          <a:bodyPr wrap="none" rtlCol="0">
            <a:spAutoFit/>
          </a:bodyPr>
          <a:lstStyle/>
          <a:p>
            <a:r>
              <a:rPr lang="en-US" dirty="0" smtClean="0"/>
              <a:t>Movement- swinging, rocking, clapping </a:t>
            </a:r>
            <a:endParaRPr lang="en-US" dirty="0"/>
          </a:p>
        </p:txBody>
      </p:sp>
      <p:sp>
        <p:nvSpPr>
          <p:cNvPr id="11" name="TextBox 10"/>
          <p:cNvSpPr txBox="1"/>
          <p:nvPr/>
        </p:nvSpPr>
        <p:spPr>
          <a:xfrm>
            <a:off x="301337" y="5218606"/>
            <a:ext cx="2801344" cy="369332"/>
          </a:xfrm>
          <a:prstGeom prst="rect">
            <a:avLst/>
          </a:prstGeom>
          <a:noFill/>
        </p:spPr>
        <p:txBody>
          <a:bodyPr wrap="none" rtlCol="0">
            <a:spAutoFit/>
          </a:bodyPr>
          <a:lstStyle/>
          <a:p>
            <a:r>
              <a:rPr lang="en-US" dirty="0" smtClean="0"/>
              <a:t>Smells- something they enjoy</a:t>
            </a:r>
            <a:endParaRPr lang="en-US" dirty="0"/>
          </a:p>
        </p:txBody>
      </p:sp>
    </p:spTree>
    <p:extLst>
      <p:ext uri="{BB962C8B-B14F-4D97-AF65-F5344CB8AC3E}">
        <p14:creationId xmlns:p14="http://schemas.microsoft.com/office/powerpoint/2010/main" val="39100144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Physiological changes</a:t>
            </a:r>
            <a:endParaRPr lang="en-US" dirty="0"/>
          </a:p>
        </p:txBody>
      </p:sp>
      <p:sp>
        <p:nvSpPr>
          <p:cNvPr id="3" name="Content Placeholder 2"/>
          <p:cNvSpPr>
            <a:spLocks noGrp="1"/>
          </p:cNvSpPr>
          <p:nvPr>
            <p:ph idx="1"/>
          </p:nvPr>
        </p:nvSpPr>
        <p:spPr>
          <a:xfrm>
            <a:off x="1024128" y="1682496"/>
            <a:ext cx="9720073" cy="4626864"/>
          </a:xfrm>
        </p:spPr>
        <p:txBody>
          <a:bodyPr/>
          <a:lstStyle/>
          <a:p>
            <a:r>
              <a:rPr lang="en-US" dirty="0" smtClean="0"/>
              <a:t>When a child melts down, they are not able to control themselves.  They need to reset but </a:t>
            </a:r>
            <a:r>
              <a:rPr lang="en-US" u="sng" dirty="0" smtClean="0"/>
              <a:t>don’t know how</a:t>
            </a:r>
            <a:r>
              <a:rPr lang="en-US" dirty="0" smtClean="0"/>
              <a:t>.  You may be able to help.</a:t>
            </a:r>
          </a:p>
          <a:p>
            <a:r>
              <a:rPr lang="en-US" dirty="0" smtClean="0"/>
              <a:t>Physiological changes, RESETS, are a change to the current physical state of the child so that they can find themselves.  </a:t>
            </a:r>
          </a:p>
          <a:p>
            <a:r>
              <a:rPr lang="en-US" dirty="0" smtClean="0"/>
              <a:t>Temperature, changing body position </a:t>
            </a:r>
            <a:r>
              <a:rPr lang="en-US" dirty="0" smtClean="0"/>
              <a:t>and light are the most effective. Sometimes sound works too.</a:t>
            </a:r>
          </a:p>
          <a:p>
            <a:r>
              <a:rPr lang="en-US" dirty="0" smtClean="0"/>
              <a:t>Washing hands, turning out the lights, ice packs, cold drink, etc. </a:t>
            </a:r>
            <a:endParaRPr lang="en-US" dirty="0"/>
          </a:p>
        </p:txBody>
      </p:sp>
      <p:pic>
        <p:nvPicPr>
          <p:cNvPr id="5" name="Picture 4"/>
          <p:cNvPicPr>
            <a:picLocks noChangeAspect="1"/>
          </p:cNvPicPr>
          <p:nvPr/>
        </p:nvPicPr>
        <p:blipFill>
          <a:blip r:embed="rId2"/>
          <a:stretch>
            <a:fillRect/>
          </a:stretch>
        </p:blipFill>
        <p:spPr>
          <a:xfrm>
            <a:off x="9369552" y="4297680"/>
            <a:ext cx="2133600" cy="2143125"/>
          </a:xfrm>
          <a:prstGeom prst="rect">
            <a:avLst/>
          </a:prstGeom>
        </p:spPr>
      </p:pic>
      <p:pic>
        <p:nvPicPr>
          <p:cNvPr id="7" name="Picture 6"/>
          <p:cNvPicPr>
            <a:picLocks noChangeAspect="1"/>
          </p:cNvPicPr>
          <p:nvPr/>
        </p:nvPicPr>
        <p:blipFill>
          <a:blip r:embed="rId3"/>
          <a:stretch>
            <a:fillRect/>
          </a:stretch>
        </p:blipFill>
        <p:spPr>
          <a:xfrm>
            <a:off x="656272" y="4748403"/>
            <a:ext cx="2466975" cy="1847850"/>
          </a:xfrm>
          <a:prstGeom prst="rect">
            <a:avLst/>
          </a:prstGeom>
        </p:spPr>
      </p:pic>
    </p:spTree>
    <p:extLst>
      <p:ext uri="{BB962C8B-B14F-4D97-AF65-F5344CB8AC3E}">
        <p14:creationId xmlns:p14="http://schemas.microsoft.com/office/powerpoint/2010/main" val="378569613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Time strategies</a:t>
            </a:r>
            <a:endParaRPr lang="en-US" dirty="0"/>
          </a:p>
        </p:txBody>
      </p:sp>
      <p:sp>
        <p:nvSpPr>
          <p:cNvPr id="3" name="Content Placeholder 2"/>
          <p:cNvSpPr>
            <a:spLocks noGrp="1"/>
          </p:cNvSpPr>
          <p:nvPr>
            <p:ph idx="1"/>
          </p:nvPr>
        </p:nvSpPr>
        <p:spPr>
          <a:xfrm>
            <a:off x="1024128" y="1610591"/>
            <a:ext cx="9720073" cy="4698769"/>
          </a:xfrm>
        </p:spPr>
        <p:txBody>
          <a:bodyPr/>
          <a:lstStyle/>
          <a:p>
            <a:r>
              <a:rPr lang="en-US" u="sng" dirty="0" smtClean="0"/>
              <a:t>Visual</a:t>
            </a:r>
            <a:r>
              <a:rPr lang="en-US" dirty="0" smtClean="0"/>
              <a:t> timers- let them see how much time is left</a:t>
            </a:r>
          </a:p>
          <a:p>
            <a:pPr>
              <a:buFont typeface="Arial" panose="020B0604020202020204" pitchFamily="34" charset="0"/>
              <a:buChar char="•"/>
            </a:pPr>
            <a:r>
              <a:rPr lang="en-US" dirty="0" smtClean="0"/>
              <a:t>Be careful about alarm sounds, pair it with something good to avoid upsetting them</a:t>
            </a:r>
          </a:p>
          <a:p>
            <a:r>
              <a:rPr lang="en-US" u="sng" dirty="0" smtClean="0"/>
              <a:t>Visual</a:t>
            </a:r>
            <a:r>
              <a:rPr lang="en-US" dirty="0" smtClean="0"/>
              <a:t> schedules</a:t>
            </a:r>
          </a:p>
          <a:p>
            <a:r>
              <a:rPr lang="en-US" dirty="0" smtClean="0"/>
              <a:t>First/Then statements (FIRST we slide, THEN we swing!)</a:t>
            </a:r>
          </a:p>
          <a:p>
            <a:r>
              <a:rPr lang="en-US" dirty="0" smtClean="0"/>
              <a:t>Structure and routine are critical!!!  But build in some flexibility!!!</a:t>
            </a:r>
          </a:p>
          <a:p>
            <a:endParaRPr lang="en-US" dirty="0"/>
          </a:p>
        </p:txBody>
      </p:sp>
      <p:pic>
        <p:nvPicPr>
          <p:cNvPr id="1026" name="Picture 2" descr="https://encrypted-tbn1.gstatic.com/images?q=tbn:ANd9GcQhJ94D-AlIdmFhiDrT_VLwfAT8ogdu5UkHI71ZpT4ViYJWXsShq_YR1v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4396364"/>
            <a:ext cx="2638425" cy="17335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3.gstatic.com/images?q=tbn:ANd9GcSkrNB6K-3_It7H3fddxoH_mFw7ny5XjyNnreQ3zBzuIrIor_kQ7US8Mp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2372" y="4271673"/>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ncrypted-tbn3.gstatic.com/images?q=tbn:ANd9GcQPa2vqb8QtyCGbaRAOBaORzWqhamYc421QBW4Sd1eSFEThlmbS0K90YcP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35856" y="4191576"/>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8" descr="Image result for timers on cell pho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10" descr="Image result for timers on cell phon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2" descr="Image result for timers on cell phon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4" descr="Image result for timers on cell phone"/>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77538" y="4463039"/>
            <a:ext cx="28575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0281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even good changes cause meltdowns</a:t>
            </a:r>
            <a:endParaRPr lang="en-US" dirty="0"/>
          </a:p>
        </p:txBody>
      </p:sp>
      <p:sp>
        <p:nvSpPr>
          <p:cNvPr id="3" name="Content Placeholder 2"/>
          <p:cNvSpPr>
            <a:spLocks noGrp="1"/>
          </p:cNvSpPr>
          <p:nvPr>
            <p:ph idx="1"/>
          </p:nvPr>
        </p:nvSpPr>
        <p:spPr/>
        <p:txBody>
          <a:bodyPr>
            <a:normAutofit lnSpcReduction="10000"/>
          </a:bodyPr>
          <a:lstStyle/>
          <a:p>
            <a:r>
              <a:rPr lang="en-US" dirty="0" smtClean="0"/>
              <a:t>Children with ASD struggle constantly to make sense of their world.  Just when they think they’ve figured something out, somebody goes and changes it on them!</a:t>
            </a:r>
          </a:p>
          <a:p>
            <a:r>
              <a:rPr lang="en-US" dirty="0" smtClean="0"/>
              <a:t>Parties are fun, right?</a:t>
            </a:r>
          </a:p>
          <a:p>
            <a:r>
              <a:rPr lang="en-US" dirty="0" smtClean="0"/>
              <a:t>What if a party with lots of kids, loud noises, movement, presents, colorful decorations and a creepy clown is just more than you can figure out?  What would </a:t>
            </a:r>
            <a:r>
              <a:rPr lang="en-US" u="sng" dirty="0" smtClean="0"/>
              <a:t>you</a:t>
            </a:r>
            <a:r>
              <a:rPr lang="en-US" dirty="0" smtClean="0"/>
              <a:t> do? You’d escape or you would “lose it” (meltdown).</a:t>
            </a:r>
          </a:p>
          <a:p>
            <a:pPr algn="ctr"/>
            <a:r>
              <a:rPr lang="en-US" dirty="0" smtClean="0"/>
              <a:t>OR</a:t>
            </a:r>
          </a:p>
          <a:p>
            <a:r>
              <a:rPr lang="en-US" dirty="0" smtClean="0"/>
              <a:t>What if your father, who you adore, got off of work early and decided to pick you up from daycare.  You always ride home with Mommy.  In your mind, NOT getting to ride in Mommy’s car after naptime means that you will never get to go home again.  Tantrum/meltdown time!</a:t>
            </a:r>
          </a:p>
          <a:p>
            <a:endParaRPr lang="en-US" dirty="0" smtClean="0"/>
          </a:p>
          <a:p>
            <a:endParaRPr lang="en-US" dirty="0" smtClean="0"/>
          </a:p>
          <a:p>
            <a:endParaRPr lang="en-US" dirty="0"/>
          </a:p>
        </p:txBody>
      </p:sp>
    </p:spTree>
    <p:extLst>
      <p:ext uri="{BB962C8B-B14F-4D97-AF65-F5344CB8AC3E}">
        <p14:creationId xmlns:p14="http://schemas.microsoft.com/office/powerpoint/2010/main" val="111283942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Change strategies- transition</a:t>
            </a:r>
            <a:endParaRPr lang="en-US" dirty="0"/>
          </a:p>
        </p:txBody>
      </p:sp>
      <p:sp>
        <p:nvSpPr>
          <p:cNvPr id="3" name="Content Placeholder 2"/>
          <p:cNvSpPr>
            <a:spLocks noGrp="1"/>
          </p:cNvSpPr>
          <p:nvPr>
            <p:ph idx="1"/>
          </p:nvPr>
        </p:nvSpPr>
        <p:spPr/>
        <p:txBody>
          <a:bodyPr/>
          <a:lstStyle/>
          <a:p>
            <a:r>
              <a:rPr lang="en-US" dirty="0" smtClean="0"/>
              <a:t>Transition: the shift from one activity to another</a:t>
            </a:r>
          </a:p>
          <a:p>
            <a:pPr>
              <a:buFont typeface="Wingdings" panose="05000000000000000000" pitchFamily="2" charset="2"/>
              <a:buChar char="Ø"/>
            </a:pPr>
            <a:r>
              <a:rPr lang="en-US" dirty="0" smtClean="0"/>
              <a:t>Use visual aids, especially schedules, to show the child what’s happening next</a:t>
            </a:r>
          </a:p>
          <a:p>
            <a:pPr>
              <a:buFont typeface="Wingdings" panose="05000000000000000000" pitchFamily="2" charset="2"/>
              <a:buChar char="Ø"/>
            </a:pPr>
            <a:r>
              <a:rPr lang="en-US" dirty="0" smtClean="0"/>
              <a:t>Music and movement is a great way to take the focus off of the change while it is happening- dance to the next activity or sing a song about sitting at the table while you walk there.</a:t>
            </a:r>
          </a:p>
          <a:p>
            <a:pPr>
              <a:buFont typeface="Wingdings" panose="05000000000000000000" pitchFamily="2" charset="2"/>
              <a:buChar char="Ø"/>
            </a:pPr>
            <a:r>
              <a:rPr lang="en-US" dirty="0" smtClean="0"/>
              <a:t>Keep one thing the same- a transition object can help</a:t>
            </a:r>
          </a:p>
          <a:p>
            <a:pPr>
              <a:buFont typeface="Wingdings" panose="05000000000000000000" pitchFamily="2" charset="2"/>
              <a:buChar char="Ø"/>
            </a:pPr>
            <a:r>
              <a:rPr lang="en-US" dirty="0" smtClean="0"/>
              <a:t>Keep activities age-appropriate in length- short!  Always leave them wanting more.</a:t>
            </a:r>
          </a:p>
          <a:p>
            <a:pPr>
              <a:buFont typeface="Wingdings" panose="05000000000000000000" pitchFamily="2" charset="2"/>
              <a:buChar char="Ø"/>
            </a:pPr>
            <a:r>
              <a:rPr lang="en-US" dirty="0" smtClean="0"/>
              <a:t>Plan the order of activities ahead of time. If you know they won’t like something, like diaper-changing, then plan a favorite activity for right after it.  Show them the visual schedule, and use First/Then statements. “FIRST, change diaper, THEN painting!”  </a:t>
            </a:r>
            <a:endParaRPr lang="en-US" dirty="0"/>
          </a:p>
        </p:txBody>
      </p:sp>
    </p:spTree>
    <p:extLst>
      <p:ext uri="{BB962C8B-B14F-4D97-AF65-F5344CB8AC3E}">
        <p14:creationId xmlns:p14="http://schemas.microsoft.com/office/powerpoint/2010/main" val="361551570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Sensory seeking/Proprioceptive strategies</a:t>
            </a:r>
            <a:endParaRPr lang="en-US" dirty="0"/>
          </a:p>
        </p:txBody>
      </p:sp>
      <p:sp>
        <p:nvSpPr>
          <p:cNvPr id="3" name="Content Placeholder 2"/>
          <p:cNvSpPr>
            <a:spLocks noGrp="1"/>
          </p:cNvSpPr>
          <p:nvPr>
            <p:ph idx="1"/>
          </p:nvPr>
        </p:nvSpPr>
        <p:spPr/>
        <p:txBody>
          <a:bodyPr/>
          <a:lstStyle/>
          <a:p>
            <a:r>
              <a:rPr lang="en-US" dirty="0" smtClean="0"/>
              <a:t>Small amount of weight (a rice-filled sock on a child’s lap or around their shoulders)</a:t>
            </a:r>
          </a:p>
          <a:p>
            <a:r>
              <a:rPr lang="en-US" dirty="0" smtClean="0"/>
              <a:t>Small amounts of pressure (gently squeezing the sides of their face, shoulder massages</a:t>
            </a:r>
          </a:p>
          <a:p>
            <a:r>
              <a:rPr lang="en-US" dirty="0" smtClean="0"/>
              <a:t>Sensory diet (find out what the child wants and provide a more appropriate way of experiencing it) such as a water table, jumping, swinging, rocking chair, etc.)   </a:t>
            </a:r>
          </a:p>
          <a:p>
            <a:r>
              <a:rPr lang="en-US" dirty="0" smtClean="0"/>
              <a:t>Physiological Changes- more in a minute</a:t>
            </a:r>
          </a:p>
          <a:p>
            <a:r>
              <a:rPr lang="en-US" dirty="0" smtClean="0"/>
              <a:t>Heavy work (carrying a heavy object over a short distance, like a heavy book or a chair), pushing against the wall</a:t>
            </a:r>
            <a:r>
              <a:rPr lang="en-US" dirty="0" smtClean="0"/>
              <a:t>, etc.</a:t>
            </a:r>
          </a:p>
          <a:p>
            <a:r>
              <a:rPr lang="en-US" dirty="0" smtClean="0"/>
              <a:t>Use visual barriers so kids know where they should be- duct tape on floor, color coding chairs and placemats, furniture placement, etc.</a:t>
            </a:r>
            <a:r>
              <a:rPr lang="en-US" dirty="0" smtClean="0"/>
              <a:t>     </a:t>
            </a:r>
            <a:endParaRPr lang="en-US" dirty="0"/>
          </a:p>
        </p:txBody>
      </p:sp>
    </p:spTree>
    <p:extLst>
      <p:ext uri="{BB962C8B-B14F-4D97-AF65-F5344CB8AC3E}">
        <p14:creationId xmlns:p14="http://schemas.microsoft.com/office/powerpoint/2010/main" val="373562193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Fear strategies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Structure and routine</a:t>
            </a:r>
          </a:p>
          <a:p>
            <a:r>
              <a:rPr lang="en-US" dirty="0" smtClean="0"/>
              <a:t>Safe exposure over time to a fearful thing- done with love and sensitivity, following the child’s lead</a:t>
            </a:r>
          </a:p>
          <a:p>
            <a:r>
              <a:rPr lang="en-US" dirty="0" smtClean="0"/>
              <a:t>Learning the sensory likes of the child</a:t>
            </a:r>
          </a:p>
          <a:p>
            <a:r>
              <a:rPr lang="en-US" dirty="0" smtClean="0"/>
              <a:t>“Smoke screens”</a:t>
            </a:r>
          </a:p>
          <a:p>
            <a:r>
              <a:rPr lang="en-US" dirty="0" smtClean="0"/>
              <a:t>Redirection</a:t>
            </a:r>
          </a:p>
          <a:p>
            <a:r>
              <a:rPr lang="en-US" dirty="0" smtClean="0"/>
              <a:t>Escape, but done correctly</a:t>
            </a:r>
          </a:p>
          <a:p>
            <a:r>
              <a:rPr lang="en-US" dirty="0" smtClean="0"/>
              <a:t>***Warning a child in order to “prepare” them for something scary that will happen later can backfire and cause anxiety, so know the child’s personality.  Are they a prepper?  Many parents overuse prepping and make things worse. Smokescreens usually work better than prepping does.</a:t>
            </a:r>
          </a:p>
          <a:p>
            <a:endParaRPr lang="en-US" dirty="0" smtClean="0"/>
          </a:p>
          <a:p>
            <a:endParaRPr lang="en-US" dirty="0"/>
          </a:p>
        </p:txBody>
      </p:sp>
    </p:spTree>
    <p:extLst>
      <p:ext uri="{BB962C8B-B14F-4D97-AF65-F5344CB8AC3E}">
        <p14:creationId xmlns:p14="http://schemas.microsoft.com/office/powerpoint/2010/main" val="5374771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Communication Strategies</a:t>
            </a:r>
            <a:endParaRPr lang="en-US" dirty="0"/>
          </a:p>
        </p:txBody>
      </p:sp>
      <p:sp>
        <p:nvSpPr>
          <p:cNvPr id="3" name="Content Placeholder 2"/>
          <p:cNvSpPr>
            <a:spLocks noGrp="1"/>
          </p:cNvSpPr>
          <p:nvPr>
            <p:ph idx="1"/>
          </p:nvPr>
        </p:nvSpPr>
        <p:spPr>
          <a:xfrm>
            <a:off x="1024128" y="1719072"/>
            <a:ext cx="9720073" cy="4590288"/>
          </a:xfrm>
        </p:spPr>
        <p:txBody>
          <a:bodyPr>
            <a:normAutofit fontScale="92500" lnSpcReduction="10000"/>
          </a:bodyPr>
          <a:lstStyle/>
          <a:p>
            <a:r>
              <a:rPr lang="en-US" dirty="0" smtClean="0"/>
              <a:t>Sign language</a:t>
            </a:r>
          </a:p>
          <a:p>
            <a:r>
              <a:rPr lang="en-US" dirty="0" smtClean="0"/>
              <a:t>Pointing- you may have to teach them</a:t>
            </a:r>
          </a:p>
          <a:p>
            <a:r>
              <a:rPr lang="en-US" dirty="0" smtClean="0">
                <a:solidFill>
                  <a:srgbClr val="00B050"/>
                </a:solidFill>
              </a:rPr>
              <a:t>Songs and music</a:t>
            </a:r>
          </a:p>
          <a:p>
            <a:r>
              <a:rPr lang="en-US" dirty="0" smtClean="0"/>
              <a:t>Photos ———&gt; Pictures———&gt;Symbols</a:t>
            </a:r>
          </a:p>
          <a:p>
            <a:r>
              <a:rPr lang="en-US" dirty="0" smtClean="0"/>
              <a:t>PECS- Picture Exchange Communication System (requires some training, but very useful!)</a:t>
            </a:r>
            <a:endParaRPr lang="en-US" dirty="0" smtClean="0"/>
          </a:p>
          <a:p>
            <a:r>
              <a:rPr lang="en-US" dirty="0" smtClean="0"/>
              <a:t>iPad apps</a:t>
            </a:r>
          </a:p>
          <a:p>
            <a:r>
              <a:rPr lang="en-US" dirty="0" smtClean="0"/>
              <a:t>ALL TANTRUMS ARE BEHAVIOR.  Usually the behavior is related to the inability to communicate.  What are they trying to tell you</a:t>
            </a:r>
            <a:r>
              <a:rPr lang="en-US" dirty="0" smtClean="0"/>
              <a:t>?</a:t>
            </a:r>
          </a:p>
          <a:p>
            <a:r>
              <a:rPr lang="en-US" dirty="0" smtClean="0"/>
              <a:t>Speak to them using simple words with clear directions.  Grammar is not your focus.  It’s okay to cut out “extra words” until their language expands. (Some experts disagree with this.)  Instead of “It’s time to go to the </a:t>
            </a:r>
            <a:r>
              <a:rPr lang="en-US" dirty="0" err="1" smtClean="0"/>
              <a:t>potty</a:t>
            </a:r>
            <a:r>
              <a:rPr lang="en-US" dirty="0" smtClean="0"/>
              <a:t>” say “</a:t>
            </a:r>
            <a:r>
              <a:rPr lang="en-US" dirty="0" err="1" smtClean="0"/>
              <a:t>Potty</a:t>
            </a:r>
            <a:r>
              <a:rPr lang="en-US" dirty="0" smtClean="0"/>
              <a:t> time!” or “Time go </a:t>
            </a:r>
            <a:r>
              <a:rPr lang="en-US" dirty="0" err="1" smtClean="0"/>
              <a:t>potty</a:t>
            </a:r>
            <a:r>
              <a:rPr lang="en-US" dirty="0" smtClean="0"/>
              <a:t>!” in a pleasant voice.</a:t>
            </a:r>
            <a:endParaRPr lang="en-US" dirty="0" smtClean="0"/>
          </a:p>
          <a:p>
            <a:endParaRPr lang="en-US" dirty="0"/>
          </a:p>
        </p:txBody>
      </p:sp>
    </p:spTree>
    <p:extLst>
      <p:ext uri="{BB962C8B-B14F-4D97-AF65-F5344CB8AC3E}">
        <p14:creationId xmlns:p14="http://schemas.microsoft.com/office/powerpoint/2010/main" val="411863316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Following the child’s lead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you want to get into their world, follow them.  They can’t show you the way, but they often enjoy the companionship.</a:t>
            </a:r>
          </a:p>
          <a:p>
            <a:r>
              <a:rPr lang="en-US" dirty="0" smtClean="0"/>
              <a:t>Get on their level.  This is often the floor for young children</a:t>
            </a:r>
            <a:r>
              <a:rPr lang="en-US" dirty="0" smtClean="0"/>
              <a:t>. Don’t push eye contact right away.</a:t>
            </a:r>
            <a:endParaRPr lang="en-US" dirty="0" smtClean="0"/>
          </a:p>
          <a:p>
            <a:r>
              <a:rPr lang="en-US" dirty="0" smtClean="0"/>
              <a:t>Do what they are doing.  Noises, hand motions, etc. </a:t>
            </a:r>
          </a:p>
          <a:p>
            <a:r>
              <a:rPr lang="en-US" dirty="0" smtClean="0"/>
              <a:t>Wait for brief eye contact. It’s a sure sign of their interest!</a:t>
            </a:r>
          </a:p>
          <a:p>
            <a:r>
              <a:rPr lang="en-US" dirty="0" smtClean="0"/>
              <a:t>Take turns, but don’t snatch things from them</a:t>
            </a:r>
            <a:r>
              <a:rPr lang="en-US" dirty="0" smtClean="0"/>
              <a:t>. Take it gently if they’ll let you and repeat their behavior.  Show them you like it too, but don’t be “too much”.</a:t>
            </a:r>
            <a:endParaRPr lang="en-US" dirty="0" smtClean="0"/>
          </a:p>
          <a:p>
            <a:r>
              <a:rPr lang="en-US" dirty="0" smtClean="0"/>
              <a:t>Play SHORT turn-taking or cooperative games.  Row, </a:t>
            </a:r>
            <a:r>
              <a:rPr lang="en-US" dirty="0" err="1" smtClean="0"/>
              <a:t>Rown</a:t>
            </a:r>
            <a:r>
              <a:rPr lang="en-US" dirty="0" smtClean="0"/>
              <a:t> Your Boat, Ring Around the </a:t>
            </a:r>
            <a:r>
              <a:rPr lang="en-US" dirty="0" err="1" smtClean="0"/>
              <a:t>Rosies</a:t>
            </a:r>
            <a:r>
              <a:rPr lang="en-US" dirty="0" smtClean="0"/>
              <a:t>, Peek-a-Boo, AAAAACHOOOOOOO!!!!!</a:t>
            </a:r>
          </a:p>
          <a:p>
            <a:r>
              <a:rPr lang="en-US" dirty="0" smtClean="0"/>
              <a:t>Be playful and positive.  </a:t>
            </a:r>
          </a:p>
          <a:p>
            <a:r>
              <a:rPr lang="en-US" b="1" dirty="0" smtClean="0">
                <a:solidFill>
                  <a:srgbClr val="00B050"/>
                </a:solidFill>
              </a:rPr>
              <a:t>LEAVE THEM WANTING MORE.  Stop while it’s still fun for them.</a:t>
            </a:r>
            <a:endParaRPr lang="en-US" b="1" dirty="0">
              <a:solidFill>
                <a:srgbClr val="00B050"/>
              </a:solidFill>
            </a:endParaRPr>
          </a:p>
        </p:txBody>
      </p:sp>
    </p:spTree>
    <p:extLst>
      <p:ext uri="{BB962C8B-B14F-4D97-AF65-F5344CB8AC3E}">
        <p14:creationId xmlns:p14="http://schemas.microsoft.com/office/powerpoint/2010/main" val="213699386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if you are concerned</a:t>
            </a:r>
            <a:endParaRPr lang="en-US" dirty="0"/>
          </a:p>
        </p:txBody>
      </p:sp>
      <p:sp>
        <p:nvSpPr>
          <p:cNvPr id="3" name="Content Placeholder 2"/>
          <p:cNvSpPr>
            <a:spLocks noGrp="1"/>
          </p:cNvSpPr>
          <p:nvPr>
            <p:ph idx="1"/>
          </p:nvPr>
        </p:nvSpPr>
        <p:spPr>
          <a:xfrm>
            <a:off x="1024128" y="1609344"/>
            <a:ext cx="9720073" cy="5174228"/>
          </a:xfrm>
        </p:spPr>
        <p:txBody>
          <a:bodyPr>
            <a:normAutofit/>
          </a:bodyPr>
          <a:lstStyle/>
          <a:p>
            <a:r>
              <a:rPr lang="en-US" dirty="0" smtClean="0"/>
              <a:t>For any age, advise the parent to call their </a:t>
            </a:r>
            <a:r>
              <a:rPr lang="en-US" dirty="0" smtClean="0"/>
              <a:t>pediatrician.  Taking a developmental checklist with them (with notes about their child) is helpful.</a:t>
            </a:r>
            <a:endParaRPr lang="en-US" dirty="0" smtClean="0"/>
          </a:p>
          <a:p>
            <a:r>
              <a:rPr lang="en-US" dirty="0" smtClean="0"/>
              <a:t>For children </a:t>
            </a:r>
            <a:r>
              <a:rPr lang="en-US" dirty="0" smtClean="0">
                <a:solidFill>
                  <a:srgbClr val="FF0000"/>
                </a:solidFill>
              </a:rPr>
              <a:t>under the age of 3</a:t>
            </a:r>
            <a:r>
              <a:rPr lang="en-US" dirty="0" smtClean="0"/>
              <a:t>, parents should also call:</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r>
              <a:rPr lang="en-US" dirty="0" smtClean="0"/>
              <a:t>For </a:t>
            </a:r>
            <a:r>
              <a:rPr lang="en-US" dirty="0" smtClean="0"/>
              <a:t>children </a:t>
            </a:r>
            <a:r>
              <a:rPr lang="en-US" dirty="0" smtClean="0">
                <a:solidFill>
                  <a:srgbClr val="FF0000"/>
                </a:solidFill>
              </a:rPr>
              <a:t>3 and older</a:t>
            </a:r>
            <a:r>
              <a:rPr lang="en-US" dirty="0" smtClean="0"/>
              <a:t>, the parent should contact the local public school system.</a:t>
            </a:r>
          </a:p>
          <a:p>
            <a:endParaRPr lang="en-US" dirty="0"/>
          </a:p>
        </p:txBody>
      </p:sp>
      <p:sp>
        <p:nvSpPr>
          <p:cNvPr id="4" name="Rectangle 3"/>
          <p:cNvSpPr/>
          <p:nvPr/>
        </p:nvSpPr>
        <p:spPr>
          <a:xfrm>
            <a:off x="1584252" y="3317493"/>
            <a:ext cx="5621894" cy="2585323"/>
          </a:xfrm>
          <a:prstGeom prst="rect">
            <a:avLst/>
          </a:prstGeom>
        </p:spPr>
        <p:txBody>
          <a:bodyPr wrap="square">
            <a:spAutoFit/>
          </a:bodyPr>
          <a:lstStyle/>
          <a:p>
            <a:pPr>
              <a:buFont typeface="Arial" panose="020B0604020202020204" pitchFamily="34" charset="0"/>
              <a:buChar char="•"/>
            </a:pPr>
            <a:r>
              <a:rPr lang="en-US" dirty="0" smtClean="0"/>
              <a:t>Catherine Hancock, Part C Coordinator</a:t>
            </a:r>
          </a:p>
          <a:p>
            <a:pPr>
              <a:buFont typeface="Arial" panose="020B0604020202020204" pitchFamily="34" charset="0"/>
              <a:buChar char="•"/>
            </a:pPr>
            <a:r>
              <a:rPr lang="en-US" dirty="0" smtClean="0">
                <a:effectLst/>
              </a:rPr>
              <a:t>Infant and Toddler Connection of VA</a:t>
            </a:r>
          </a:p>
          <a:p>
            <a:pPr>
              <a:buFont typeface="Arial" panose="020B0604020202020204" pitchFamily="34" charset="0"/>
              <a:buChar char="•"/>
            </a:pPr>
            <a:r>
              <a:rPr lang="en-US" dirty="0" smtClean="0">
                <a:effectLst/>
              </a:rPr>
              <a:t>Dept. of Behavioral Health and Developmental Services</a:t>
            </a:r>
          </a:p>
          <a:p>
            <a:pPr>
              <a:buFont typeface="Arial" panose="020B0604020202020204" pitchFamily="34" charset="0"/>
              <a:buChar char="•"/>
            </a:pPr>
            <a:r>
              <a:rPr lang="en-US" dirty="0" smtClean="0">
                <a:effectLst/>
              </a:rPr>
              <a:t>Phone: (804) 663-7270</a:t>
            </a:r>
          </a:p>
          <a:p>
            <a:pPr>
              <a:buFont typeface="Arial" panose="020B0604020202020204" pitchFamily="34" charset="0"/>
              <a:buChar char="•"/>
            </a:pPr>
            <a:r>
              <a:rPr lang="en-US" dirty="0" smtClean="0">
                <a:effectLst/>
              </a:rPr>
              <a:t>Fax: (804) 371-7959</a:t>
            </a:r>
          </a:p>
          <a:p>
            <a:pPr>
              <a:buFont typeface="Arial" panose="020B0604020202020204" pitchFamily="34" charset="0"/>
              <a:buChar char="•"/>
            </a:pPr>
            <a:r>
              <a:rPr lang="en-US" dirty="0" smtClean="0">
                <a:effectLst/>
              </a:rPr>
              <a:t>Email: </a:t>
            </a:r>
            <a:r>
              <a:rPr lang="en-US" dirty="0" smtClean="0">
                <a:effectLst/>
                <a:hlinkClick r:id="rId2"/>
              </a:rPr>
              <a:t>catherine.hancock@dbhds.virginia.gov</a:t>
            </a:r>
            <a:endParaRPr lang="en-US" dirty="0" smtClean="0">
              <a:effectLst/>
            </a:endParaRPr>
          </a:p>
          <a:p>
            <a:pPr>
              <a:buFont typeface="Arial" panose="020B0604020202020204" pitchFamily="34" charset="0"/>
              <a:buChar char="•"/>
            </a:pPr>
            <a:r>
              <a:rPr lang="en-US" dirty="0" smtClean="0">
                <a:effectLst/>
              </a:rPr>
              <a:t>Website: </a:t>
            </a:r>
            <a:r>
              <a:rPr lang="en-US" dirty="0" smtClean="0">
                <a:effectLst/>
                <a:hlinkClick r:id="rId3"/>
              </a:rPr>
              <a:t>http://www.infantva.org/</a:t>
            </a:r>
            <a:endParaRPr lang="en-US" dirty="0" smtClean="0">
              <a:effectLst/>
            </a:endParaRPr>
          </a:p>
          <a:p>
            <a:pPr>
              <a:buFont typeface="Arial" panose="020B0604020202020204" pitchFamily="34" charset="0"/>
              <a:buChar char="•"/>
            </a:pPr>
            <a:r>
              <a:rPr lang="en-US" b="1" dirty="0" err="1" smtClean="0">
                <a:effectLst/>
              </a:rPr>
              <a:t>ReferPhone</a:t>
            </a:r>
            <a:r>
              <a:rPr lang="en-US" b="1" dirty="0" smtClean="0">
                <a:effectLst/>
              </a:rPr>
              <a:t>: (800) 234-1448</a:t>
            </a:r>
            <a:endParaRPr lang="en-US" dirty="0" smtClean="0">
              <a:effectLst/>
            </a:endParaRPr>
          </a:p>
          <a:p>
            <a:pPr>
              <a:buFont typeface="Arial" panose="020B0604020202020204" pitchFamily="34" charset="0"/>
              <a:buChar char="•"/>
            </a:pPr>
            <a:r>
              <a:rPr lang="en-US" b="1" dirty="0" err="1" smtClean="0">
                <a:effectLst/>
              </a:rPr>
              <a:t>ReferWebsite</a:t>
            </a:r>
            <a:r>
              <a:rPr lang="en-US" b="1" dirty="0" smtClean="0">
                <a:effectLst/>
              </a:rPr>
              <a:t>: </a:t>
            </a:r>
            <a:r>
              <a:rPr lang="en-US" b="1" dirty="0" smtClean="0">
                <a:effectLst/>
                <a:hlinkClick r:id="rId3"/>
              </a:rPr>
              <a:t>http://www.infantva.org</a:t>
            </a:r>
            <a:endParaRPr lang="en-US" b="1" dirty="0" smtClean="0">
              <a:effectLst/>
            </a:endParaRPr>
          </a:p>
        </p:txBody>
      </p:sp>
    </p:spTree>
    <p:extLst>
      <p:ext uri="{BB962C8B-B14F-4D97-AF65-F5344CB8AC3E}">
        <p14:creationId xmlns:p14="http://schemas.microsoft.com/office/powerpoint/2010/main" val="180947045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just get this out of the way…	</a:t>
            </a:r>
            <a:endParaRPr lang="en-US" dirty="0"/>
          </a:p>
        </p:txBody>
      </p:sp>
      <p:sp>
        <p:nvSpPr>
          <p:cNvPr id="3" name="Content Placeholder 2"/>
          <p:cNvSpPr>
            <a:spLocks noGrp="1"/>
          </p:cNvSpPr>
          <p:nvPr>
            <p:ph idx="1"/>
          </p:nvPr>
        </p:nvSpPr>
        <p:spPr/>
        <p:txBody>
          <a:bodyPr/>
          <a:lstStyle/>
          <a:p>
            <a:r>
              <a:rPr lang="en-US" dirty="0" smtClean="0"/>
              <a:t>Etiquette says that when we discuss a person who has a disability, we should always put the person first, then name the disability if it is applicable to the situation.</a:t>
            </a:r>
          </a:p>
          <a:p>
            <a:r>
              <a:rPr lang="en-US" dirty="0" smtClean="0"/>
              <a:t>So, when we are talking about a child who is on the autism spectrum, we should say “child with autism”, instead of autistic child.</a:t>
            </a:r>
          </a:p>
          <a:p>
            <a:r>
              <a:rPr lang="en-US" dirty="0" smtClean="0"/>
              <a:t>BUT…</a:t>
            </a:r>
          </a:p>
          <a:p>
            <a:endParaRPr lang="en-US" dirty="0" smtClean="0"/>
          </a:p>
          <a:p>
            <a:pPr marL="0" indent="0">
              <a:buNone/>
            </a:pPr>
            <a:endParaRPr lang="en-US" dirty="0"/>
          </a:p>
        </p:txBody>
      </p:sp>
    </p:spTree>
    <p:extLst>
      <p:ext uri="{BB962C8B-B14F-4D97-AF65-F5344CB8AC3E}">
        <p14:creationId xmlns:p14="http://schemas.microsoft.com/office/powerpoint/2010/main" val="333839412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 contact me</a:t>
            </a:r>
            <a:endParaRPr lang="en-US" dirty="0"/>
          </a:p>
        </p:txBody>
      </p:sp>
      <p:sp>
        <p:nvSpPr>
          <p:cNvPr id="3" name="Content Placeholder 2"/>
          <p:cNvSpPr>
            <a:spLocks noGrp="1"/>
          </p:cNvSpPr>
          <p:nvPr>
            <p:ph idx="1"/>
          </p:nvPr>
        </p:nvSpPr>
        <p:spPr/>
        <p:txBody>
          <a:bodyPr/>
          <a:lstStyle/>
          <a:p>
            <a:r>
              <a:rPr lang="en-US" dirty="0" smtClean="0"/>
              <a:t>Stacy White</a:t>
            </a:r>
          </a:p>
          <a:p>
            <a:r>
              <a:rPr lang="en-US" dirty="0" smtClean="0"/>
              <a:t>Early Childhood Special Education Teacher at Appomattox Primary School</a:t>
            </a:r>
          </a:p>
          <a:p>
            <a:r>
              <a:rPr lang="en-US" dirty="0" smtClean="0"/>
              <a:t>Email me @</a:t>
            </a:r>
            <a:endParaRPr lang="en-US" dirty="0">
              <a:hlinkClick r:id="rId2"/>
            </a:endParaRPr>
          </a:p>
          <a:p>
            <a:r>
              <a:rPr lang="en-US" dirty="0" smtClean="0">
                <a:hlinkClick r:id="rId2"/>
              </a:rPr>
              <a:t>slwhite@acpsweb.com</a:t>
            </a:r>
            <a:endParaRPr lang="en-US" dirty="0" smtClean="0"/>
          </a:p>
          <a:p>
            <a:endParaRPr lang="en-US" dirty="0"/>
          </a:p>
          <a:p>
            <a:r>
              <a:rPr lang="en-US" dirty="0" smtClean="0"/>
              <a:t>Check out my teacher blog @</a:t>
            </a:r>
          </a:p>
          <a:p>
            <a:r>
              <a:rPr lang="en-US" dirty="0" smtClean="0">
                <a:hlinkClick r:id="rId3"/>
              </a:rPr>
              <a:t>www.exceptionalprek.weebly.com</a:t>
            </a:r>
            <a:endParaRPr lang="en-US" dirty="0" smtClean="0"/>
          </a:p>
          <a:p>
            <a:endParaRPr lang="en-US" dirty="0"/>
          </a:p>
        </p:txBody>
      </p:sp>
    </p:spTree>
    <p:extLst>
      <p:ext uri="{BB962C8B-B14F-4D97-AF65-F5344CB8AC3E}">
        <p14:creationId xmlns:p14="http://schemas.microsoft.com/office/powerpoint/2010/main" val="424903527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Real World, </a:t>
            </a:r>
            <a:endParaRPr lang="en-US" dirty="0"/>
          </a:p>
        </p:txBody>
      </p:sp>
      <p:sp>
        <p:nvSpPr>
          <p:cNvPr id="3" name="Content Placeholder 2"/>
          <p:cNvSpPr>
            <a:spLocks noGrp="1"/>
          </p:cNvSpPr>
          <p:nvPr>
            <p:ph idx="1"/>
          </p:nvPr>
        </p:nvSpPr>
        <p:spPr/>
        <p:txBody>
          <a:bodyPr/>
          <a:lstStyle/>
          <a:p>
            <a:r>
              <a:rPr lang="en-US" dirty="0" smtClean="0"/>
              <a:t>I will try to be careful and considerate about how I refer to ANY person, regardless of age.  But I will slip and say “autistic kid” and I just want you to know that my heart is for these children even if I don’t sound totally PC.</a:t>
            </a:r>
          </a:p>
          <a:p>
            <a:r>
              <a:rPr lang="en-US" dirty="0" smtClean="0"/>
              <a:t>Sometimes, talking about challenges such as disabilities puts us in a position where we are either going to have to laugh- or we are going to have to cry. </a:t>
            </a:r>
          </a:p>
        </p:txBody>
      </p:sp>
    </p:spTree>
    <p:extLst>
      <p:ext uri="{BB962C8B-B14F-4D97-AF65-F5344CB8AC3E}">
        <p14:creationId xmlns:p14="http://schemas.microsoft.com/office/powerpoint/2010/main" val="40185435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ubboomummy.com/wp-content/uploads/2014/01/toddlerbrai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55851" y="138223"/>
            <a:ext cx="5805377" cy="6719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75240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Let’s go on a trip to…</a:t>
            </a:r>
            <a:endParaRPr lang="en-US" dirty="0"/>
          </a:p>
        </p:txBody>
      </p:sp>
      <p:sp>
        <p:nvSpPr>
          <p:cNvPr id="3" name="Content Placeholder 2"/>
          <p:cNvSpPr>
            <a:spLocks noGrp="1"/>
          </p:cNvSpPr>
          <p:nvPr>
            <p:ph idx="1"/>
          </p:nvPr>
        </p:nvSpPr>
        <p:spPr>
          <a:xfrm>
            <a:off x="1024128" y="2286000"/>
            <a:ext cx="9720073" cy="446567"/>
          </a:xfrm>
        </p:spPr>
        <p:txBody>
          <a:bodyPr/>
          <a:lstStyle/>
          <a:p>
            <a:pPr algn="ctr"/>
            <a:r>
              <a:rPr lang="en-US" dirty="0" smtClean="0"/>
              <a:t>Close your eyes and try to imagine.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7234"/>
            <a:ext cx="2992582" cy="13716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3410" y="3048000"/>
            <a:ext cx="3810000" cy="3810000"/>
          </a:xfrm>
          <a:prstGeom prst="rect">
            <a:avLst/>
          </a:prstGeom>
        </p:spPr>
      </p:pic>
    </p:spTree>
    <p:extLst>
      <p:ext uri="{BB962C8B-B14F-4D97-AF65-F5344CB8AC3E}">
        <p14:creationId xmlns:p14="http://schemas.microsoft.com/office/powerpoint/2010/main" val="303837422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Autism facts from the </a:t>
            </a:r>
            <a:r>
              <a:rPr lang="en-US" dirty="0" err="1" smtClean="0"/>
              <a:t>cdc</a:t>
            </a:r>
            <a:endParaRPr lang="en-US" dirty="0"/>
          </a:p>
        </p:txBody>
      </p:sp>
      <p:sp>
        <p:nvSpPr>
          <p:cNvPr id="3" name="Content Placeholder 2"/>
          <p:cNvSpPr>
            <a:spLocks noGrp="1"/>
          </p:cNvSpPr>
          <p:nvPr>
            <p:ph idx="1"/>
          </p:nvPr>
        </p:nvSpPr>
        <p:spPr>
          <a:xfrm>
            <a:off x="1024128" y="1924493"/>
            <a:ext cx="9720073" cy="4384867"/>
          </a:xfrm>
        </p:spPr>
        <p:txBody>
          <a:bodyPr/>
          <a:lstStyle/>
          <a:p>
            <a:r>
              <a:rPr lang="en-US" dirty="0" smtClean="0"/>
              <a:t>Autism (ASD) is a lifelong disorder that currently affects 1 out of every 68 young children. Boys are 5 times more likely to be diagnosed than girls.</a:t>
            </a:r>
          </a:p>
          <a:p>
            <a:r>
              <a:rPr lang="en-US" dirty="0" smtClean="0"/>
              <a:t>It is a complex array of </a:t>
            </a:r>
            <a:r>
              <a:rPr lang="en-US" dirty="0"/>
              <a:t>behavioral, </a:t>
            </a:r>
            <a:r>
              <a:rPr lang="en-US" dirty="0" smtClean="0"/>
              <a:t>communication, sensory </a:t>
            </a:r>
            <a:r>
              <a:rPr lang="en-US" dirty="0"/>
              <a:t>and </a:t>
            </a:r>
            <a:r>
              <a:rPr lang="en-US" dirty="0" smtClean="0"/>
              <a:t>cognitive differences that make it difficult for the child to understand and process their environment.</a:t>
            </a:r>
          </a:p>
          <a:p>
            <a:r>
              <a:rPr lang="en-US" dirty="0" smtClean="0"/>
              <a:t>The symptoms can range from extremely mild to severe, so it is called a “spectrum” disorder.   </a:t>
            </a:r>
          </a:p>
          <a:p>
            <a:r>
              <a:rPr lang="en-US" dirty="0" smtClean="0"/>
              <a:t>Symptoms are generally present long before the age of 3, though some children aren’t identified until later.</a:t>
            </a:r>
          </a:p>
          <a:p>
            <a:r>
              <a:rPr lang="en-US" dirty="0" smtClean="0"/>
              <a:t>There are probably several causes for autism, which is what makes it hard to “cure”. We do know that genetics plays a factor.  Vaccines are </a:t>
            </a:r>
            <a:r>
              <a:rPr lang="en-US" u="sng" dirty="0" smtClean="0"/>
              <a:t>not</a:t>
            </a:r>
            <a:r>
              <a:rPr lang="en-US" dirty="0" smtClean="0"/>
              <a:t> likely to be responsible.</a:t>
            </a:r>
            <a:endParaRPr lang="en-US" dirty="0"/>
          </a:p>
        </p:txBody>
      </p:sp>
    </p:spTree>
    <p:extLst>
      <p:ext uri="{BB962C8B-B14F-4D97-AF65-F5344CB8AC3E}">
        <p14:creationId xmlns:p14="http://schemas.microsoft.com/office/powerpoint/2010/main" val="338986306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Puzzle people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Children with ASD generally do not have an unusual physical appearance. However, their behavior, speech, responses to other people or to events in their environment generally set them apart.  Some examples:</a:t>
            </a:r>
          </a:p>
          <a:p>
            <a:pPr marL="0" indent="0">
              <a:buNone/>
            </a:pPr>
            <a:r>
              <a:rPr lang="en-US" dirty="0" smtClean="0"/>
              <a:t>The adorable cherub who gags whenever a green food is put on his plate.  He may gag, hit the nearest person, then stand up and throw his chair.</a:t>
            </a:r>
          </a:p>
          <a:p>
            <a:pPr marL="0" indent="0">
              <a:buNone/>
            </a:pPr>
            <a:r>
              <a:rPr lang="en-US" dirty="0" smtClean="0"/>
              <a:t>The little girl who spins in circles whenever she walks through a doorway or right before she sits in a chair.  She flaps her hands when she is excited and sings, but does not talk.</a:t>
            </a:r>
          </a:p>
          <a:p>
            <a:pPr marL="0" indent="0">
              <a:buNone/>
            </a:pPr>
            <a:r>
              <a:rPr lang="en-US" dirty="0" smtClean="0"/>
              <a:t>The little boy who screams louder and longer than any human being you’ve ever heard because he doesn’t like the sound of the toilet flushing.</a:t>
            </a:r>
          </a:p>
          <a:p>
            <a:pPr marL="0" indent="0">
              <a:buNone/>
            </a:pPr>
            <a:r>
              <a:rPr lang="en-US" dirty="0" smtClean="0"/>
              <a:t>The little boy who licks people and only eats potato chips and cheese crackers for every single meal.</a:t>
            </a:r>
          </a:p>
          <a:p>
            <a:pPr marL="0" indent="0">
              <a:buNone/>
            </a:pPr>
            <a:r>
              <a:rPr lang="en-US" dirty="0" smtClean="0"/>
              <a:t>The beautiful little girl who never wears shoes and sits </a:t>
            </a:r>
            <a:r>
              <a:rPr lang="en-US" dirty="0" err="1" smtClean="0"/>
              <a:t>criss-cross</a:t>
            </a:r>
            <a:r>
              <a:rPr lang="en-US" dirty="0" smtClean="0"/>
              <a:t>-applesauce all day long while she rocks back and forth with her eyes closed.</a:t>
            </a:r>
          </a:p>
          <a:p>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2230" y="529936"/>
            <a:ext cx="2847975" cy="1600200"/>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15657" y="581890"/>
            <a:ext cx="2847975" cy="1600200"/>
          </a:xfrm>
          <a:prstGeom prst="rect">
            <a:avLst/>
          </a:prstGeom>
        </p:spPr>
      </p:pic>
    </p:spTree>
    <p:extLst>
      <p:ext uri="{BB962C8B-B14F-4D97-AF65-F5344CB8AC3E}">
        <p14:creationId xmlns:p14="http://schemas.microsoft.com/office/powerpoint/2010/main" val="412482901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There is hope</a:t>
            </a:r>
            <a:endParaRPr lang="en-US" dirty="0"/>
          </a:p>
        </p:txBody>
      </p:sp>
      <p:sp>
        <p:nvSpPr>
          <p:cNvPr id="3" name="Content Placeholder 2"/>
          <p:cNvSpPr>
            <a:spLocks noGrp="1"/>
          </p:cNvSpPr>
          <p:nvPr>
            <p:ph idx="1"/>
          </p:nvPr>
        </p:nvSpPr>
        <p:spPr/>
        <p:txBody>
          <a:bodyPr>
            <a:normAutofit/>
          </a:bodyPr>
          <a:lstStyle/>
          <a:p>
            <a:pPr marL="0" indent="0">
              <a:buNone/>
            </a:pPr>
            <a:r>
              <a:rPr lang="en-US" dirty="0"/>
              <a:t>Children with ASD have strengths and </a:t>
            </a:r>
            <a:r>
              <a:rPr lang="en-US" dirty="0" smtClean="0"/>
              <a:t>talents </a:t>
            </a:r>
            <a:r>
              <a:rPr lang="en-US" dirty="0"/>
              <a:t>just like any other child.</a:t>
            </a:r>
          </a:p>
          <a:p>
            <a:pPr marL="0" indent="0">
              <a:buNone/>
            </a:pPr>
            <a:r>
              <a:rPr lang="en-US" dirty="0" smtClean="0"/>
              <a:t>More people with autism are growing up to live productive, fulfilling lives.  They can become authors, college professors, inventors, entrepreneurs…</a:t>
            </a:r>
          </a:p>
          <a:p>
            <a:pPr marL="0" indent="0">
              <a:buNone/>
            </a:pPr>
            <a:r>
              <a:rPr lang="en-US" dirty="0" smtClean="0"/>
              <a:t>With the right support and intervention, many children with ASD will become verbal individuals who attend regular classes in school, graduate from high school, and find suitable employment.  </a:t>
            </a:r>
          </a:p>
          <a:p>
            <a:endParaRPr lang="en-US" dirty="0" smtClean="0"/>
          </a:p>
          <a:p>
            <a:pPr marL="0" indent="0">
              <a:buNone/>
            </a:pPr>
            <a:endParaRPr lang="en-US" dirty="0"/>
          </a:p>
        </p:txBody>
      </p:sp>
    </p:spTree>
    <p:extLst>
      <p:ext uri="{BB962C8B-B14F-4D97-AF65-F5344CB8AC3E}">
        <p14:creationId xmlns:p14="http://schemas.microsoft.com/office/powerpoint/2010/main" val="23961225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
  <TotalTime>330</TotalTime>
  <Words>3017</Words>
  <Application>Microsoft Office PowerPoint</Application>
  <PresentationFormat>Widescreen</PresentationFormat>
  <Paragraphs>217</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Courier New</vt:lpstr>
      <vt:lpstr>Tw Cen MT</vt:lpstr>
      <vt:lpstr>Tw Cen MT Condensed</vt:lpstr>
      <vt:lpstr>Wingdings</vt:lpstr>
      <vt:lpstr>Wingdings 3</vt:lpstr>
      <vt:lpstr>Integral</vt:lpstr>
      <vt:lpstr>Early Childhood for Special Learners</vt:lpstr>
      <vt:lpstr>Introductions</vt:lpstr>
      <vt:lpstr>Let’s just get this out of the way… </vt:lpstr>
      <vt:lpstr>In the Real World, </vt:lpstr>
      <vt:lpstr>PowerPoint Presentation</vt:lpstr>
      <vt:lpstr>Let’s go on a trip to…</vt:lpstr>
      <vt:lpstr>Autism facts from the cdc</vt:lpstr>
      <vt:lpstr>Puzzle people</vt:lpstr>
      <vt:lpstr>There is hope</vt:lpstr>
      <vt:lpstr>Why you need to know</vt:lpstr>
      <vt:lpstr>A few Possible Red Flags</vt:lpstr>
      <vt:lpstr>A few Possible Red Flags</vt:lpstr>
      <vt:lpstr>Dangers to be aware of</vt:lpstr>
      <vt:lpstr>They just don’t understand</vt:lpstr>
      <vt:lpstr>Stressors (triggers) for children with asd</vt:lpstr>
      <vt:lpstr>Tantrums vs. meltdowns</vt:lpstr>
      <vt:lpstr>Tantrum strategies</vt:lpstr>
      <vt:lpstr>Meltdown strategies</vt:lpstr>
      <vt:lpstr>Abc data</vt:lpstr>
      <vt:lpstr>Smokescreens</vt:lpstr>
      <vt:lpstr>Physiological changes</vt:lpstr>
      <vt:lpstr>Time strategies</vt:lpstr>
      <vt:lpstr>Why even good changes cause meltdowns</vt:lpstr>
      <vt:lpstr>Change strategies- transition</vt:lpstr>
      <vt:lpstr>Sensory seeking/Proprioceptive strategies</vt:lpstr>
      <vt:lpstr>Fear strategies</vt:lpstr>
      <vt:lpstr>Communication Strategies</vt:lpstr>
      <vt:lpstr>Following the child’s lead</vt:lpstr>
      <vt:lpstr>What to do if you are concerned</vt:lpstr>
      <vt:lpstr>To contact me</vt:lpstr>
    </vt:vector>
  </TitlesOfParts>
  <Company>ACPS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Childhood for Special Learners</dc:title>
  <dc:creator>Stacy White</dc:creator>
  <cp:lastModifiedBy>Rick Neller</cp:lastModifiedBy>
  <cp:revision>62</cp:revision>
  <dcterms:created xsi:type="dcterms:W3CDTF">2015-10-16T19:39:56Z</dcterms:created>
  <dcterms:modified xsi:type="dcterms:W3CDTF">2015-10-17T13:43:58Z</dcterms:modified>
</cp:coreProperties>
</file>